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338" r:id="rId11"/>
    <p:sldId id="339" r:id="rId12"/>
    <p:sldId id="340" r:id="rId13"/>
    <p:sldId id="266" r:id="rId14"/>
    <p:sldId id="265" r:id="rId15"/>
    <p:sldId id="276" r:id="rId16"/>
    <p:sldId id="303"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33" r:id="rId41"/>
    <p:sldId id="334" r:id="rId42"/>
    <p:sldId id="335" r:id="rId43"/>
    <p:sldId id="336" r:id="rId44"/>
    <p:sldId id="337" r:id="rId45"/>
    <p:sldId id="288" r:id="rId46"/>
    <p:sldId id="289" r:id="rId47"/>
    <p:sldId id="320" r:id="rId48"/>
    <p:sldId id="277" r:id="rId49"/>
    <p:sldId id="344" r:id="rId50"/>
    <p:sldId id="274" r:id="rId51"/>
    <p:sldId id="275" r:id="rId52"/>
    <p:sldId id="341" r:id="rId53"/>
    <p:sldId id="342" r:id="rId54"/>
    <p:sldId id="343"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70"/>
    <p:restoredTop sz="96770"/>
  </p:normalViewPr>
  <p:slideViewPr>
    <p:cSldViewPr snapToGrid="0" snapToObjects="1">
      <p:cViewPr varScale="1">
        <p:scale>
          <a:sx n="121" d="100"/>
          <a:sy n="121" d="100"/>
        </p:scale>
        <p:origin x="200" y="328"/>
      </p:cViewPr>
      <p:guideLst>
        <p:guide orient="horz" pos="984"/>
        <p:guide pos="384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John/Documents/Analytics/IBM%20Python%20Notebooks/Capstone%20Course%20for%20IBM%20DS/Week%205%20briefing/Data%20Collection%20Flow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ohn/Downloads/dataset_part_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John/Documents/Analytics/IBM%20Python%20Notebooks/Capstone%20Course%20for%20IBM%20DS/Week%205%20briefing/Bar%20Chart%20ML%20Accuracy.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cat>
            <c:strRef>
              <c:f>'Bar Chart Orbit vs Success Rate'!$B$5:$B$15</c:f>
              <c:strCache>
                <c:ptCount val="11"/>
                <c:pt idx="0">
                  <c:v>ES-L1</c:v>
                </c:pt>
                <c:pt idx="1">
                  <c:v>GEO</c:v>
                </c:pt>
                <c:pt idx="2">
                  <c:v>GTO</c:v>
                </c:pt>
                <c:pt idx="3">
                  <c:v>HEO</c:v>
                </c:pt>
                <c:pt idx="4">
                  <c:v>ISS</c:v>
                </c:pt>
                <c:pt idx="5">
                  <c:v>LEO</c:v>
                </c:pt>
                <c:pt idx="6">
                  <c:v>MEO</c:v>
                </c:pt>
                <c:pt idx="7">
                  <c:v>PO</c:v>
                </c:pt>
                <c:pt idx="8">
                  <c:v>SO</c:v>
                </c:pt>
                <c:pt idx="9">
                  <c:v>SSO</c:v>
                </c:pt>
                <c:pt idx="10">
                  <c:v>VLEO</c:v>
                </c:pt>
              </c:strCache>
            </c:strRef>
          </c:cat>
          <c:val>
            <c:numRef>
              <c:f>'Bar Chart Orbit vs Success Rate'!$C$5:$C$15</c:f>
              <c:numCache>
                <c:formatCode>General</c:formatCode>
                <c:ptCount val="11"/>
                <c:pt idx="0">
                  <c:v>1</c:v>
                </c:pt>
                <c:pt idx="1">
                  <c:v>1</c:v>
                </c:pt>
                <c:pt idx="2">
                  <c:v>0.51851899999999995</c:v>
                </c:pt>
                <c:pt idx="3">
                  <c:v>1</c:v>
                </c:pt>
                <c:pt idx="4">
                  <c:v>0.61904800000000004</c:v>
                </c:pt>
                <c:pt idx="5">
                  <c:v>0.71428599999999998</c:v>
                </c:pt>
                <c:pt idx="6">
                  <c:v>0.66666700000000001</c:v>
                </c:pt>
                <c:pt idx="7">
                  <c:v>0.66666700000000001</c:v>
                </c:pt>
                <c:pt idx="8">
                  <c:v>0</c:v>
                </c:pt>
                <c:pt idx="9">
                  <c:v>1</c:v>
                </c:pt>
                <c:pt idx="10">
                  <c:v>0.85714299999999999</c:v>
                </c:pt>
              </c:numCache>
            </c:numRef>
          </c:val>
          <c:extLst>
            <c:ext xmlns:c16="http://schemas.microsoft.com/office/drawing/2014/chart" uri="{C3380CC4-5D6E-409C-BE32-E72D297353CC}">
              <c16:uniqueId val="{00000000-2241-6542-BE87-FC2B0EF3B960}"/>
            </c:ext>
          </c:extLst>
        </c:ser>
        <c:dLbls>
          <c:showLegendKey val="0"/>
          <c:showVal val="0"/>
          <c:showCatName val="0"/>
          <c:showSerName val="0"/>
          <c:showPercent val="0"/>
          <c:showBubbleSize val="0"/>
        </c:dLbls>
        <c:gapWidth val="300"/>
        <c:axId val="912977376"/>
        <c:axId val="912973152"/>
      </c:barChart>
      <c:catAx>
        <c:axId val="912977376"/>
        <c:scaling>
          <c:orientation val="minMax"/>
        </c:scaling>
        <c:delete val="0"/>
        <c:axPos val="l"/>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Orbit</a:t>
                </a:r>
                <a:r>
                  <a:rPr lang="en-US" sz="1600" b="1" baseline="0"/>
                  <a:t> Type</a:t>
                </a:r>
                <a:endParaRPr lang="en-US" sz="1600" b="1"/>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2973152"/>
        <c:crosses val="autoZero"/>
        <c:auto val="1"/>
        <c:lblAlgn val="ctr"/>
        <c:lblOffset val="100"/>
        <c:noMultiLvlLbl val="0"/>
      </c:catAx>
      <c:valAx>
        <c:axId val="912973152"/>
        <c:scaling>
          <c:orientation val="minMax"/>
          <c:max val="1"/>
          <c:min val="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Success</a:t>
                </a:r>
                <a:r>
                  <a:rPr lang="en-US" sz="1600" b="1" baseline="0"/>
                  <a:t> Rate</a:t>
                </a:r>
                <a:endParaRPr lang="en-US" sz="1600" b="1"/>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2977376"/>
        <c:crosses val="autoZero"/>
        <c:crossBetween val="between"/>
      </c:valAx>
      <c:spPr>
        <a:noFill/>
        <a:ln>
          <a:noFill/>
        </a:ln>
        <a:effectLst/>
      </c:spPr>
    </c:plotArea>
    <c:plotVisOnly val="1"/>
    <c:dispBlanksAs val="gap"/>
    <c:showDLblsOverMax val="0"/>
  </c:chart>
  <c:spPr>
    <a:solidFill>
      <a:schemeClr val="accent2">
        <a:lumMod val="20000"/>
        <a:lumOff val="80000"/>
      </a:schemeClr>
    </a:solidFill>
    <a:ln w="15875" cap="flat" cmpd="sng" algn="ctr">
      <a:solidFill>
        <a:schemeClr val="tx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[dataset_part_2.xlsx]Avg Class by Year!PivotTable9</c:name>
    <c:fmtId val="10"/>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'Avg Class by Year'!$B$3</c:f>
              <c:strCache>
                <c:ptCount val="1"/>
                <c:pt idx="0">
                  <c:v>Total</c:v>
                </c:pt>
              </c:strCache>
            </c:strRef>
          </c:tx>
          <c:spPr>
            <a:ln w="28575" cap="rnd">
              <a:solidFill>
                <a:schemeClr val="accent1"/>
              </a:solidFill>
              <a:round/>
            </a:ln>
            <a:effectLst/>
          </c:spPr>
          <c:marker>
            <c:symbol val="none"/>
          </c:marker>
          <c:cat>
            <c:strRef>
              <c:f>'Avg Class by Year'!$A$4:$A$14</c:f>
              <c:strCache>
                <c:ptCount val="10"/>
                <c:pt idx="0">
                  <c:v>2010</c:v>
                </c:pt>
                <c:pt idx="1">
                  <c:v>2012</c:v>
                </c:pt>
                <c:pt idx="2">
                  <c:v>2013</c:v>
                </c:pt>
                <c:pt idx="3">
                  <c:v>2014</c:v>
                </c:pt>
                <c:pt idx="4">
                  <c:v>2015</c:v>
                </c:pt>
                <c:pt idx="5">
                  <c:v>2016</c:v>
                </c:pt>
                <c:pt idx="6">
                  <c:v>2017</c:v>
                </c:pt>
                <c:pt idx="7">
                  <c:v>2018</c:v>
                </c:pt>
                <c:pt idx="8">
                  <c:v>2019</c:v>
                </c:pt>
                <c:pt idx="9">
                  <c:v>2020</c:v>
                </c:pt>
              </c:strCache>
            </c:strRef>
          </c:cat>
          <c:val>
            <c:numRef>
              <c:f>'Avg Class by Year'!$B$4:$B$14</c:f>
              <c:numCache>
                <c:formatCode>General</c:formatCode>
                <c:ptCount val="10"/>
                <c:pt idx="0">
                  <c:v>0</c:v>
                </c:pt>
                <c:pt idx="1">
                  <c:v>0</c:v>
                </c:pt>
                <c:pt idx="2">
                  <c:v>0</c:v>
                </c:pt>
                <c:pt idx="3">
                  <c:v>0.33333333333333331</c:v>
                </c:pt>
                <c:pt idx="4">
                  <c:v>0.33333333333333331</c:v>
                </c:pt>
                <c:pt idx="5">
                  <c:v>0.625</c:v>
                </c:pt>
                <c:pt idx="6">
                  <c:v>0.83333333333333337</c:v>
                </c:pt>
                <c:pt idx="7">
                  <c:v>0.61111111111111116</c:v>
                </c:pt>
                <c:pt idx="8">
                  <c:v>0.9</c:v>
                </c:pt>
                <c:pt idx="9">
                  <c:v>0.84210526315789469</c:v>
                </c:pt>
              </c:numCache>
            </c:numRef>
          </c:val>
          <c:smooth val="0"/>
          <c:extLst>
            <c:ext xmlns:c16="http://schemas.microsoft.com/office/drawing/2014/chart" uri="{C3380CC4-5D6E-409C-BE32-E72D297353CC}">
              <c16:uniqueId val="{00000000-22E7-C44F-A73D-26C8DAF0EBF9}"/>
            </c:ext>
          </c:extLst>
        </c:ser>
        <c:dLbls>
          <c:showLegendKey val="0"/>
          <c:showVal val="0"/>
          <c:showCatName val="0"/>
          <c:showSerName val="0"/>
          <c:showPercent val="0"/>
          <c:showBubbleSize val="0"/>
        </c:dLbls>
        <c:smooth val="0"/>
        <c:axId val="329134560"/>
        <c:axId val="329136208"/>
      </c:lineChart>
      <c:catAx>
        <c:axId val="329134560"/>
        <c:scaling>
          <c:orientation val="minMax"/>
        </c:scaling>
        <c:delete val="0"/>
        <c:axPos val="b"/>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Year</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136208"/>
        <c:crosses val="autoZero"/>
        <c:auto val="1"/>
        <c:lblAlgn val="ctr"/>
        <c:lblOffset val="100"/>
        <c:noMultiLvlLbl val="0"/>
      </c:catAx>
      <c:valAx>
        <c:axId val="329136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a:t>Success Rate</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134560"/>
        <c:crosses val="autoZero"/>
        <c:crossBetween val="between"/>
      </c:valAx>
      <c:spPr>
        <a:solidFill>
          <a:schemeClr val="accent4">
            <a:lumMod val="20000"/>
            <a:lumOff val="80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2">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F1 Accuracy</c:v>
                </c:pt>
              </c:strCache>
            </c:strRef>
          </c:tx>
          <c:spPr>
            <a:solidFill>
              <a:schemeClr val="accent1"/>
            </a:solidFill>
            <a:ln>
              <a:noFill/>
            </a:ln>
            <a:effectLst/>
          </c:spPr>
          <c:invertIfNegative val="0"/>
          <c:cat>
            <c:strRef>
              <c:f>Sheet1!$A$2:$A$5</c:f>
              <c:strCache>
                <c:ptCount val="4"/>
                <c:pt idx="0">
                  <c:v>Logistic Regression</c:v>
                </c:pt>
                <c:pt idx="1">
                  <c:v>Support Vector Machines</c:v>
                </c:pt>
                <c:pt idx="2">
                  <c:v>Decision Tree</c:v>
                </c:pt>
                <c:pt idx="3">
                  <c:v>K-Nearest Neighbors</c:v>
                </c:pt>
              </c:strCache>
            </c:strRef>
          </c:cat>
          <c:val>
            <c:numRef>
              <c:f>Sheet1!$B$2:$B$5</c:f>
              <c:numCache>
                <c:formatCode>General</c:formatCode>
                <c:ptCount val="4"/>
                <c:pt idx="0">
                  <c:v>0.81481481481481399</c:v>
                </c:pt>
                <c:pt idx="1">
                  <c:v>0.81481481481481399</c:v>
                </c:pt>
                <c:pt idx="2">
                  <c:v>0.83612040133779197</c:v>
                </c:pt>
                <c:pt idx="3">
                  <c:v>0.81481481481481399</c:v>
                </c:pt>
              </c:numCache>
            </c:numRef>
          </c:val>
          <c:extLst>
            <c:ext xmlns:c16="http://schemas.microsoft.com/office/drawing/2014/chart" uri="{C3380CC4-5D6E-409C-BE32-E72D297353CC}">
              <c16:uniqueId val="{00000000-9754-7549-89E7-4B5ECC583DA6}"/>
            </c:ext>
          </c:extLst>
        </c:ser>
        <c:dLbls>
          <c:showLegendKey val="0"/>
          <c:showVal val="0"/>
          <c:showCatName val="0"/>
          <c:showSerName val="0"/>
          <c:showPercent val="0"/>
          <c:showBubbleSize val="0"/>
        </c:dLbls>
        <c:gapWidth val="182"/>
        <c:axId val="898837616"/>
        <c:axId val="898774432"/>
      </c:barChart>
      <c:catAx>
        <c:axId val="8988376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898774432"/>
        <c:crosses val="autoZero"/>
        <c:auto val="1"/>
        <c:lblAlgn val="ctr"/>
        <c:lblOffset val="100"/>
        <c:noMultiLvlLbl val="0"/>
      </c:catAx>
      <c:valAx>
        <c:axId val="898774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898837616"/>
        <c:crosses val="autoZero"/>
        <c:crossBetween val="between"/>
      </c:valAx>
      <c:spPr>
        <a:solidFill>
          <a:schemeClr val="accent3">
            <a:lumMod val="20000"/>
            <a:lumOff val="80000"/>
          </a:schemeClr>
        </a:solidFill>
        <a:ln>
          <a:solidFill>
            <a:schemeClr val="tx1"/>
          </a:solidFill>
        </a:ln>
        <a:effectLst/>
      </c:spPr>
    </c:plotArea>
    <c:plotVisOnly val="1"/>
    <c:dispBlanksAs val="gap"/>
    <c:showDLblsOverMax val="0"/>
  </c:chart>
  <c:spPr>
    <a:solidFill>
      <a:schemeClr val="accent4">
        <a:lumMod val="20000"/>
        <a:lumOff val="80000"/>
      </a:schemeClr>
    </a:solidFill>
    <a:ln w="9525" cap="flat" cmpd="sng" algn="ctr">
      <a:solidFill>
        <a:sysClr val="windowText" lastClr="000000"/>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2/21/22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69415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038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2409283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1704331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721074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1199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7956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734486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520037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088038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49381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65482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package" Target="../embeddings/Microsoft_Excel_Worksheet.xlsx"/></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938387"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Robert J (John) Anderson</a:t>
            </a:r>
          </a:p>
          <a:p>
            <a:r>
              <a:rPr lang="en-US" dirty="0">
                <a:solidFill>
                  <a:schemeClr val="bg2"/>
                </a:solidFill>
                <a:latin typeface="Abadi" panose="020B0604020104020204" pitchFamily="34" charset="0"/>
                <a:ea typeface="SF Pro" pitchFamily="2" charset="0"/>
                <a:cs typeface="SF Pro" pitchFamily="2" charset="0"/>
              </a:rPr>
              <a:t>20 February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Text, letter&#10;&#10;Description automatically generated">
            <a:extLst>
              <a:ext uri="{FF2B5EF4-FFF2-40B4-BE49-F238E27FC236}">
                <a16:creationId xmlns:a16="http://schemas.microsoft.com/office/drawing/2014/main" id="{CC4EFBF2-4D9F-6641-8019-A68C9DD99D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0408" y="1341352"/>
            <a:ext cx="6852285" cy="4854575"/>
          </a:xfrm>
          <a:prstGeom prst="rect">
            <a:avLst/>
          </a:prstGeom>
          <a:solidFill>
            <a:schemeClr val="accent2">
              <a:lumMod val="20000"/>
              <a:lumOff val="80000"/>
            </a:schemeClr>
          </a:solidFill>
        </p:spPr>
      </p:pic>
      <p:sp>
        <p:nvSpPr>
          <p:cNvPr id="7" name="TextBox 6">
            <a:extLst>
              <a:ext uri="{FF2B5EF4-FFF2-40B4-BE49-F238E27FC236}">
                <a16:creationId xmlns:a16="http://schemas.microsoft.com/office/drawing/2014/main" id="{3A62EF13-9084-F74A-B76C-C28D0876187D}"/>
              </a:ext>
            </a:extLst>
          </p:cNvPr>
          <p:cNvSpPr txBox="1"/>
          <p:nvPr/>
        </p:nvSpPr>
        <p:spPr>
          <a:xfrm>
            <a:off x="1323652" y="6396432"/>
            <a:ext cx="9539084" cy="369332"/>
          </a:xfrm>
          <a:prstGeom prst="rect">
            <a:avLst/>
          </a:prstGeom>
          <a:solidFill>
            <a:schemeClr val="accent4">
              <a:lumMod val="40000"/>
              <a:lumOff val="60000"/>
            </a:schemeClr>
          </a:solidFill>
        </p:spPr>
        <p:txBody>
          <a:bodyPr wrap="square" rtlCol="0">
            <a:spAutoFit/>
          </a:bodyPr>
          <a:lstStyle/>
          <a:p>
            <a:r>
              <a:rPr lang="en-US" dirty="0"/>
              <a:t>https://</a:t>
            </a:r>
            <a:r>
              <a:rPr lang="en-US" dirty="0" err="1"/>
              <a:t>github.com</a:t>
            </a:r>
            <a:r>
              <a:rPr lang="en-US" dirty="0"/>
              <a:t>/</a:t>
            </a:r>
            <a:r>
              <a:rPr lang="en-US" dirty="0" err="1"/>
              <a:t>rjohna</a:t>
            </a:r>
            <a:r>
              <a:rPr lang="en-US" dirty="0"/>
              <a:t>/IBM-Capstone-for-DS/blob/master/EDA%20with%20Visualization.ipynb</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noChangeAspect="1"/>
          </p:cNvSpPr>
          <p:nvPr>
            <p:ph idx="4294967295"/>
          </p:nvPr>
        </p:nvSpPr>
        <p:spPr>
          <a:xfrm>
            <a:off x="1231571" y="1362431"/>
            <a:ext cx="9745589" cy="4881618"/>
          </a:xfrm>
          <a:prstGeom prst="rect">
            <a:avLst/>
          </a:prstGeom>
          <a:solidFill>
            <a:schemeClr val="accent2">
              <a:lumMod val="20000"/>
              <a:lumOff val="80000"/>
            </a:schemeClr>
          </a:solidFill>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For SQL EDA we performed the following queries</a:t>
            </a:r>
          </a:p>
          <a:p>
            <a:pPr>
              <a:lnSpc>
                <a:spcPct val="100000"/>
              </a:lnSpc>
              <a:spcBef>
                <a:spcPts val="1400"/>
              </a:spcBef>
            </a:pPr>
            <a:r>
              <a:rPr lang="en-US" sz="1800" dirty="0">
                <a:solidFill>
                  <a:schemeClr val="accent3">
                    <a:lumMod val="25000"/>
                  </a:schemeClr>
                </a:solidFill>
                <a:latin typeface="Abadi"/>
              </a:rPr>
              <a:t>All launch site names</a:t>
            </a:r>
          </a:p>
          <a:p>
            <a:pPr>
              <a:lnSpc>
                <a:spcPct val="100000"/>
              </a:lnSpc>
              <a:spcBef>
                <a:spcPts val="1400"/>
              </a:spcBef>
            </a:pPr>
            <a:r>
              <a:rPr lang="en-US" sz="1800" dirty="0">
                <a:solidFill>
                  <a:schemeClr val="accent3">
                    <a:lumMod val="25000"/>
                  </a:schemeClr>
                </a:solidFill>
                <a:latin typeface="Abadi"/>
              </a:rPr>
              <a:t>Cape Canaveral launch sites</a:t>
            </a:r>
          </a:p>
          <a:p>
            <a:pPr>
              <a:lnSpc>
                <a:spcPct val="100000"/>
              </a:lnSpc>
              <a:spcBef>
                <a:spcPts val="1400"/>
              </a:spcBef>
            </a:pPr>
            <a:r>
              <a:rPr lang="en-US" sz="1800" dirty="0">
                <a:solidFill>
                  <a:schemeClr val="accent3">
                    <a:lumMod val="25000"/>
                  </a:schemeClr>
                </a:solidFill>
                <a:latin typeface="Abadi"/>
              </a:rPr>
              <a:t>Total payload mass for NASA customers</a:t>
            </a:r>
          </a:p>
          <a:p>
            <a:pPr>
              <a:lnSpc>
                <a:spcPct val="100000"/>
              </a:lnSpc>
              <a:spcBef>
                <a:spcPts val="1400"/>
              </a:spcBef>
            </a:pPr>
            <a:r>
              <a:rPr lang="en-US" sz="1800" dirty="0">
                <a:solidFill>
                  <a:schemeClr val="accent3">
                    <a:lumMod val="25000"/>
                  </a:schemeClr>
                </a:solidFill>
                <a:latin typeface="Abadi"/>
              </a:rPr>
              <a:t>Average payload mass for Booster Version F9 v1.1</a:t>
            </a:r>
          </a:p>
          <a:p>
            <a:pPr>
              <a:lnSpc>
                <a:spcPct val="100000"/>
              </a:lnSpc>
              <a:spcBef>
                <a:spcPts val="1400"/>
              </a:spcBef>
            </a:pPr>
            <a:r>
              <a:rPr lang="en-US" sz="1800" dirty="0">
                <a:solidFill>
                  <a:schemeClr val="accent3">
                    <a:lumMod val="25000"/>
                  </a:schemeClr>
                </a:solidFill>
                <a:latin typeface="Abadi"/>
              </a:rPr>
              <a:t>First successful ground landing date</a:t>
            </a:r>
          </a:p>
          <a:p>
            <a:pPr>
              <a:lnSpc>
                <a:spcPct val="100000"/>
              </a:lnSpc>
              <a:spcBef>
                <a:spcPts val="1400"/>
              </a:spcBef>
            </a:pPr>
            <a:r>
              <a:rPr lang="en-US" sz="1800" dirty="0">
                <a:solidFill>
                  <a:schemeClr val="accent3">
                    <a:lumMod val="25000"/>
                  </a:schemeClr>
                </a:solidFill>
                <a:latin typeface="Abadi"/>
              </a:rPr>
              <a:t>Successful drone ship landing with payload between 4000 and 6000 Kg</a:t>
            </a:r>
          </a:p>
          <a:p>
            <a:pPr>
              <a:lnSpc>
                <a:spcPct val="100000"/>
              </a:lnSpc>
              <a:spcBef>
                <a:spcPts val="1400"/>
              </a:spcBef>
            </a:pPr>
            <a:r>
              <a:rPr lang="en-US" sz="1800" dirty="0">
                <a:solidFill>
                  <a:schemeClr val="accent3">
                    <a:lumMod val="25000"/>
                  </a:schemeClr>
                </a:solidFill>
                <a:latin typeface="Abadi"/>
              </a:rPr>
              <a:t>Total number of successful and failure mission outcomes</a:t>
            </a:r>
          </a:p>
          <a:p>
            <a:pPr>
              <a:lnSpc>
                <a:spcPct val="100000"/>
              </a:lnSpc>
              <a:spcBef>
                <a:spcPts val="1400"/>
              </a:spcBef>
            </a:pPr>
            <a:r>
              <a:rPr lang="en-US" sz="1800" dirty="0">
                <a:solidFill>
                  <a:schemeClr val="accent3">
                    <a:lumMod val="25000"/>
                  </a:schemeClr>
                </a:solidFill>
                <a:latin typeface="Abadi"/>
              </a:rPr>
              <a:t>Boosters that carried the maximum payload</a:t>
            </a:r>
          </a:p>
          <a:p>
            <a:pPr>
              <a:lnSpc>
                <a:spcPct val="100000"/>
              </a:lnSpc>
              <a:spcBef>
                <a:spcPts val="1400"/>
              </a:spcBef>
            </a:pPr>
            <a:r>
              <a:rPr lang="en-US" sz="1800" dirty="0">
                <a:solidFill>
                  <a:schemeClr val="accent3">
                    <a:lumMod val="25000"/>
                  </a:schemeClr>
                </a:solidFill>
                <a:latin typeface="Abadi"/>
              </a:rPr>
              <a:t>2015 launch  records</a:t>
            </a:r>
          </a:p>
          <a:p>
            <a:pPr>
              <a:lnSpc>
                <a:spcPct val="100000"/>
              </a:lnSpc>
              <a:spcBef>
                <a:spcPts val="1400"/>
              </a:spcBef>
            </a:pPr>
            <a:r>
              <a:rPr lang="en-US" sz="1800" dirty="0">
                <a:solidFill>
                  <a:schemeClr val="accent3">
                    <a:lumMod val="25000"/>
                  </a:schemeClr>
                </a:solidFill>
                <a:latin typeface="Abadi"/>
              </a:rPr>
              <a:t>Rank landing outcomes between 2010-06-04 and 2017-03-20</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F472DB28-F3CE-374A-91F2-F4FFE4B9B650}"/>
              </a:ext>
            </a:extLst>
          </p:cNvPr>
          <p:cNvSpPr txBox="1"/>
          <p:nvPr/>
        </p:nvSpPr>
        <p:spPr>
          <a:xfrm>
            <a:off x="1323652" y="6396432"/>
            <a:ext cx="9539084" cy="369332"/>
          </a:xfrm>
          <a:prstGeom prst="rect">
            <a:avLst/>
          </a:prstGeom>
          <a:solidFill>
            <a:schemeClr val="accent4">
              <a:lumMod val="40000"/>
              <a:lumOff val="60000"/>
            </a:schemeClr>
          </a:solidFill>
        </p:spPr>
        <p:txBody>
          <a:bodyPr wrap="square" rtlCol="0">
            <a:spAutoFit/>
          </a:bodyPr>
          <a:lstStyle/>
          <a:p>
            <a:r>
              <a:rPr lang="en-US" dirty="0"/>
              <a:t>https://</a:t>
            </a:r>
            <a:r>
              <a:rPr lang="en-US" dirty="0" err="1"/>
              <a:t>github.com</a:t>
            </a:r>
            <a:r>
              <a:rPr lang="en-US" dirty="0"/>
              <a:t>/</a:t>
            </a:r>
            <a:r>
              <a:rPr lang="en-US" dirty="0" err="1"/>
              <a:t>rjohna</a:t>
            </a:r>
            <a:r>
              <a:rPr lang="en-US" dirty="0"/>
              <a:t>/IBM-Capstone-for-DS/blob/master/EDA%20with%20SQL%20Lite.ipynb</a:t>
            </a:r>
          </a:p>
        </p:txBody>
      </p:sp>
      <p:sp>
        <p:nvSpPr>
          <p:cNvPr id="2" name="TextBox 1">
            <a:extLst>
              <a:ext uri="{FF2B5EF4-FFF2-40B4-BE49-F238E27FC236}">
                <a16:creationId xmlns:a16="http://schemas.microsoft.com/office/drawing/2014/main" id="{256ED67C-26B8-7443-B100-75BF240518F6}"/>
              </a:ext>
            </a:extLst>
          </p:cNvPr>
          <p:cNvSpPr txBox="1"/>
          <p:nvPr/>
        </p:nvSpPr>
        <p:spPr>
          <a:xfrm>
            <a:off x="8026400" y="4889831"/>
            <a:ext cx="3259211" cy="1384995"/>
          </a:xfrm>
          <a:prstGeom prst="rect">
            <a:avLst/>
          </a:prstGeom>
          <a:solidFill>
            <a:schemeClr val="accent4">
              <a:lumMod val="40000"/>
              <a:lumOff val="60000"/>
            </a:schemeClr>
          </a:solidFill>
        </p:spPr>
        <p:txBody>
          <a:bodyPr wrap="square" rtlCol="0">
            <a:spAutoFit/>
          </a:bodyPr>
          <a:lstStyle/>
          <a:p>
            <a:r>
              <a:rPr lang="en-US" sz="1200" dirty="0"/>
              <a:t>Note: in spite of dialogue with Coursera and IBM I was unable to resolve recent Service Credential issues with IBM DB2 (credentials worked for me previously).  So, rather than accessing DB2 remotely, I performed these queries by directly accessing DB2.  The referenced </a:t>
            </a:r>
            <a:r>
              <a:rPr lang="en-US" sz="1200" dirty="0" err="1"/>
              <a:t>Jupyter</a:t>
            </a:r>
            <a:r>
              <a:rPr lang="en-US" sz="1200" dirty="0"/>
              <a:t> notebook reflects that situation.</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6684" y="2299761"/>
            <a:ext cx="10751288" cy="14423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wanted to show maps with circles and labels to identify the launch sites, markers to show launch outcomes, and lines to show proximity to local features such as highways</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DE43F3A1-59F5-2C45-8256-71B83027CC5E}"/>
              </a:ext>
            </a:extLst>
          </p:cNvPr>
          <p:cNvSpPr txBox="1"/>
          <p:nvPr/>
        </p:nvSpPr>
        <p:spPr>
          <a:xfrm>
            <a:off x="962138" y="6396432"/>
            <a:ext cx="10265836" cy="369332"/>
          </a:xfrm>
          <a:prstGeom prst="rect">
            <a:avLst/>
          </a:prstGeom>
          <a:solidFill>
            <a:schemeClr val="accent4">
              <a:lumMod val="40000"/>
              <a:lumOff val="60000"/>
            </a:schemeClr>
          </a:solidFill>
        </p:spPr>
        <p:txBody>
          <a:bodyPr wrap="square" rtlCol="0">
            <a:spAutoFit/>
          </a:bodyPr>
          <a:lstStyle/>
          <a:p>
            <a:r>
              <a:rPr lang="en-US" dirty="0"/>
              <a:t>https://</a:t>
            </a:r>
            <a:r>
              <a:rPr lang="en-US" dirty="0" err="1"/>
              <a:t>github.com</a:t>
            </a:r>
            <a:r>
              <a:rPr lang="en-US" dirty="0"/>
              <a:t>/</a:t>
            </a:r>
            <a:r>
              <a:rPr lang="en-US" dirty="0" err="1"/>
              <a:t>rjohna</a:t>
            </a:r>
            <a:r>
              <a:rPr lang="en-US" dirty="0"/>
              <a:t>/IBM-Capstone-for-DS/blob/master/Visual%20Analytics%20with%20Folium.ipynb</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graphicFrame>
        <p:nvGraphicFramePr>
          <p:cNvPr id="5" name="Object 4">
            <a:extLst>
              <a:ext uri="{FF2B5EF4-FFF2-40B4-BE49-F238E27FC236}">
                <a16:creationId xmlns:a16="http://schemas.microsoft.com/office/drawing/2014/main" id="{8A838C14-41C5-4C48-A2D7-2648AC7C5F03}"/>
              </a:ext>
            </a:extLst>
          </p:cNvPr>
          <p:cNvGraphicFramePr>
            <a:graphicFrameLocks noChangeAspect="1"/>
          </p:cNvGraphicFramePr>
          <p:nvPr>
            <p:extLst>
              <p:ext uri="{D42A27DB-BD31-4B8C-83A1-F6EECF244321}">
                <p14:modId xmlns:p14="http://schemas.microsoft.com/office/powerpoint/2010/main" val="215407615"/>
              </p:ext>
            </p:extLst>
          </p:nvPr>
        </p:nvGraphicFramePr>
        <p:xfrm>
          <a:off x="692150" y="1560157"/>
          <a:ext cx="10807700" cy="4013200"/>
        </p:xfrm>
        <a:graphic>
          <a:graphicData uri="http://schemas.openxmlformats.org/presentationml/2006/ole">
            <mc:AlternateContent xmlns:mc="http://schemas.openxmlformats.org/markup-compatibility/2006">
              <mc:Choice xmlns:v="urn:schemas-microsoft-com:vml" Requires="v">
                <p:oleObj spid="_x0000_s2068" name="Worksheet" r:id="rId4" imgW="10807700" imgH="4013200" progId="Excel.Sheet.12">
                  <p:embed/>
                </p:oleObj>
              </mc:Choice>
              <mc:Fallback>
                <p:oleObj name="Worksheet" r:id="rId4" imgW="10807700" imgH="4013200" progId="Excel.Sheet.12">
                  <p:embed/>
                  <p:pic>
                    <p:nvPicPr>
                      <p:cNvPr id="0" name=""/>
                      <p:cNvPicPr/>
                      <p:nvPr/>
                    </p:nvPicPr>
                    <p:blipFill>
                      <a:blip r:embed="rId5"/>
                      <a:stretch>
                        <a:fillRect/>
                      </a:stretch>
                    </p:blipFill>
                    <p:spPr>
                      <a:xfrm>
                        <a:off x="692150" y="1560157"/>
                        <a:ext cx="10807700" cy="4013200"/>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B292228C-666A-144F-9EBA-CB803176DF1D}"/>
              </a:ext>
            </a:extLst>
          </p:cNvPr>
          <p:cNvSpPr txBox="1"/>
          <p:nvPr/>
        </p:nvSpPr>
        <p:spPr>
          <a:xfrm>
            <a:off x="1740747" y="5764107"/>
            <a:ext cx="8710506" cy="830997"/>
          </a:xfrm>
          <a:prstGeom prst="rect">
            <a:avLst/>
          </a:prstGeom>
          <a:solidFill>
            <a:schemeClr val="accent4">
              <a:lumMod val="40000"/>
              <a:lumOff val="60000"/>
            </a:schemeClr>
          </a:solidFill>
        </p:spPr>
        <p:txBody>
          <a:bodyPr wrap="square" rtlCol="0">
            <a:spAutoFit/>
          </a:bodyPr>
          <a:lstStyle/>
          <a:p>
            <a:r>
              <a:rPr lang="en-US" sz="1200" dirty="0"/>
              <a:t>Note: another technical difficulty; in spite of dialogue with Coursera I am unable to access the IBM Skills Network Lab and my Plotly Dash project.  I routinely use SN Labs and had completed the Dash project a few weeks back.  I was able to successfully launch the dashboard, but there was some inconsistency and instability in the launching.  So, I wanted to review my code one more time before submitting the Final Report and held off on submitting to GitHub.  So, now I do not have a GitHub link for this section.    </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1" name="TextBox 10">
            <a:extLst>
              <a:ext uri="{FF2B5EF4-FFF2-40B4-BE49-F238E27FC236}">
                <a16:creationId xmlns:a16="http://schemas.microsoft.com/office/drawing/2014/main" id="{888E0AE5-AAA1-1A41-8009-93C96B05A40C}"/>
              </a:ext>
            </a:extLst>
          </p:cNvPr>
          <p:cNvSpPr txBox="1"/>
          <p:nvPr/>
        </p:nvSpPr>
        <p:spPr>
          <a:xfrm>
            <a:off x="1079108" y="6279469"/>
            <a:ext cx="10010654" cy="369332"/>
          </a:xfrm>
          <a:prstGeom prst="rect">
            <a:avLst/>
          </a:prstGeom>
          <a:solidFill>
            <a:schemeClr val="accent4">
              <a:lumMod val="40000"/>
              <a:lumOff val="60000"/>
            </a:schemeClr>
          </a:solidFill>
        </p:spPr>
        <p:txBody>
          <a:bodyPr wrap="square" rtlCol="0">
            <a:spAutoFit/>
          </a:bodyPr>
          <a:lstStyle/>
          <a:p>
            <a:r>
              <a:rPr lang="en-US" dirty="0"/>
              <a:t>https://</a:t>
            </a:r>
            <a:r>
              <a:rPr lang="en-US" dirty="0" err="1"/>
              <a:t>github.com</a:t>
            </a:r>
            <a:r>
              <a:rPr lang="en-US" dirty="0"/>
              <a:t>/</a:t>
            </a:r>
            <a:r>
              <a:rPr lang="en-US" dirty="0" err="1"/>
              <a:t>rjohna</a:t>
            </a:r>
            <a:r>
              <a:rPr lang="en-US" dirty="0"/>
              <a:t>/IBM-Capstone-for-DS/blob/master/Machine%20Learning%20Prediction.ipynb</a:t>
            </a:r>
          </a:p>
        </p:txBody>
      </p:sp>
      <p:pic>
        <p:nvPicPr>
          <p:cNvPr id="12" name="Picture 11">
            <a:extLst>
              <a:ext uri="{FF2B5EF4-FFF2-40B4-BE49-F238E27FC236}">
                <a16:creationId xmlns:a16="http://schemas.microsoft.com/office/drawing/2014/main" id="{950D7A88-6677-6E44-95F7-F151E316FB57}"/>
              </a:ext>
            </a:extLst>
          </p:cNvPr>
          <p:cNvPicPr>
            <a:picLocks noChangeAspect="1"/>
          </p:cNvPicPr>
          <p:nvPr/>
        </p:nvPicPr>
        <p:blipFill>
          <a:blip r:embed="rId3"/>
          <a:stretch>
            <a:fillRect/>
          </a:stretch>
        </p:blipFill>
        <p:spPr>
          <a:xfrm>
            <a:off x="1599960" y="1557378"/>
            <a:ext cx="8998585" cy="460502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4DEF9C32-8060-6F46-B169-B9C4BC87171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7177" y="1553373"/>
            <a:ext cx="11783187" cy="2355088"/>
          </a:xfrm>
          <a:prstGeom prst="rect">
            <a:avLst/>
          </a:prstGeom>
        </p:spPr>
      </p:pic>
      <p:sp>
        <p:nvSpPr>
          <p:cNvPr id="7" name="Content Placeholder 2">
            <a:extLst>
              <a:ext uri="{FF2B5EF4-FFF2-40B4-BE49-F238E27FC236}">
                <a16:creationId xmlns:a16="http://schemas.microsoft.com/office/drawing/2014/main" id="{2C4AC86E-3723-A746-921E-84B48CCB2900}"/>
              </a:ext>
            </a:extLst>
          </p:cNvPr>
          <p:cNvSpPr txBox="1">
            <a:spLocks/>
          </p:cNvSpPr>
          <p:nvPr/>
        </p:nvSpPr>
        <p:spPr>
          <a:xfrm>
            <a:off x="1119796" y="4231245"/>
            <a:ext cx="9938742" cy="2195966"/>
          </a:xfrm>
          <a:prstGeom prst="rect">
            <a:avLst/>
          </a:prstGeom>
          <a:solidFill>
            <a:schemeClr val="accent2">
              <a:lumMod val="20000"/>
              <a:lumOff val="80000"/>
            </a:schemeClr>
          </a:solidFill>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Cape Canaveral Space Launch Complex 40 had a tight group of launches toward the beginning of the test period with 9 of 23 launches successful (39%); a second tight group toward the end of the test period showed improvement with of 24 of 32  launches successful (75%)</a:t>
            </a:r>
          </a:p>
          <a:p>
            <a:pPr>
              <a:lnSpc>
                <a:spcPct val="100000"/>
              </a:lnSpc>
              <a:spcBef>
                <a:spcPts val="1400"/>
              </a:spcBef>
            </a:pPr>
            <a:r>
              <a:rPr lang="en-US" sz="2200" dirty="0">
                <a:solidFill>
                  <a:schemeClr val="accent3">
                    <a:lumMod val="25000"/>
                  </a:schemeClr>
                </a:solidFill>
                <a:latin typeface="Abadi" panose="020B0604020104020204" pitchFamily="34" charset="0"/>
              </a:rPr>
              <a:t>Vandenberg Space Launch Complex 4 had a lower number of launches generally spread from the beginning thru middle portions of the test period; 10 of 13 launches were successful (77%)</a:t>
            </a:r>
          </a:p>
          <a:p>
            <a:pPr>
              <a:lnSpc>
                <a:spcPct val="100000"/>
              </a:lnSpc>
              <a:spcBef>
                <a:spcPts val="1400"/>
              </a:spcBef>
            </a:pPr>
            <a:r>
              <a:rPr lang="en-US" sz="2200" dirty="0">
                <a:solidFill>
                  <a:schemeClr val="accent3">
                    <a:lumMod val="25000"/>
                  </a:schemeClr>
                </a:solidFill>
                <a:latin typeface="Abadi" panose="020B0604020104020204" pitchFamily="34" charset="0"/>
              </a:rPr>
              <a:t>Kennedy Space Center Launch Complex 39 had 22 launches roughly in the last two thirds of the test period with 17 successful (77%)</a:t>
            </a:r>
          </a:p>
          <a:p>
            <a:pPr>
              <a:lnSpc>
                <a:spcPct val="100000"/>
              </a:lnSpc>
              <a:spcBef>
                <a:spcPts val="1400"/>
              </a:spcBef>
            </a:pPr>
            <a:r>
              <a:rPr lang="en-US" sz="2200" dirty="0">
                <a:solidFill>
                  <a:schemeClr val="accent3">
                    <a:lumMod val="25000"/>
                  </a:schemeClr>
                </a:solidFill>
                <a:latin typeface="Abadi" panose="020B0604020104020204" pitchFamily="34" charset="0"/>
              </a:rPr>
              <a:t>So, success rates generally appear to improve over time with the later group of Cape Canaveral launches, Vandenberg launches, and Kennedy Space Center Launches having a similar success rate (75-77%)</a:t>
            </a: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8A0FC5DC-FD01-9844-8DF2-872088E083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5746" y="1562100"/>
            <a:ext cx="11728958" cy="2424811"/>
          </a:xfrm>
          <a:prstGeom prst="rect">
            <a:avLst/>
          </a:prstGeom>
        </p:spPr>
      </p:pic>
      <p:sp>
        <p:nvSpPr>
          <p:cNvPr id="9" name="Content Placeholder 2">
            <a:extLst>
              <a:ext uri="{FF2B5EF4-FFF2-40B4-BE49-F238E27FC236}">
                <a16:creationId xmlns:a16="http://schemas.microsoft.com/office/drawing/2014/main" id="{6EF2C927-69CB-B149-9967-036305034485}"/>
              </a:ext>
            </a:extLst>
          </p:cNvPr>
          <p:cNvSpPr txBox="1">
            <a:spLocks/>
          </p:cNvSpPr>
          <p:nvPr/>
        </p:nvSpPr>
        <p:spPr>
          <a:xfrm>
            <a:off x="1119796" y="4231245"/>
            <a:ext cx="9938742" cy="2195966"/>
          </a:xfrm>
          <a:prstGeom prst="rect">
            <a:avLst/>
          </a:prstGeom>
          <a:solidFill>
            <a:schemeClr val="accent2">
              <a:lumMod val="20000"/>
              <a:lumOff val="80000"/>
            </a:schemeClr>
          </a:solidFill>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Cape Canaveral Space Launch Complex 40 had most launches with Payload Mass less than 8,000 Kg with roughly half of these successful; there were 5 launches with Payload Mass greater than 13,000 Kg and all of these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Vandenberg Space Launch Complex 4 did not have any launches with Payload Mass greater than 10,000 Kg</a:t>
            </a:r>
          </a:p>
          <a:p>
            <a:pPr>
              <a:lnSpc>
                <a:spcPct val="100000"/>
              </a:lnSpc>
              <a:spcBef>
                <a:spcPts val="1400"/>
              </a:spcBef>
            </a:pPr>
            <a:r>
              <a:rPr lang="en-US" sz="2200" dirty="0">
                <a:solidFill>
                  <a:schemeClr val="accent3">
                    <a:lumMod val="25000"/>
                  </a:schemeClr>
                </a:solidFill>
                <a:latin typeface="Abadi" panose="020B0604020104020204" pitchFamily="34" charset="0"/>
              </a:rPr>
              <a:t>Kennedy Space Center Launch Complex 39 had launches with Payload Mass between 2,000 and 16,000 Kg with no particular trend with Payload Mass</a:t>
            </a: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graphicFrame>
        <p:nvGraphicFramePr>
          <p:cNvPr id="7" name="Chart 6">
            <a:extLst>
              <a:ext uri="{FF2B5EF4-FFF2-40B4-BE49-F238E27FC236}">
                <a16:creationId xmlns:a16="http://schemas.microsoft.com/office/drawing/2014/main" id="{ADC5EA22-F0F2-EC4B-BF5D-964FB0F215DC}"/>
              </a:ext>
            </a:extLst>
          </p:cNvPr>
          <p:cNvGraphicFramePr>
            <a:graphicFrameLocks/>
          </p:cNvGraphicFramePr>
          <p:nvPr>
            <p:extLst>
              <p:ext uri="{D42A27DB-BD31-4B8C-83A1-F6EECF244321}">
                <p14:modId xmlns:p14="http://schemas.microsoft.com/office/powerpoint/2010/main" val="2634188025"/>
              </p:ext>
            </p:extLst>
          </p:nvPr>
        </p:nvGraphicFramePr>
        <p:xfrm>
          <a:off x="3218962" y="1589206"/>
          <a:ext cx="5754076" cy="3508132"/>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9643309B-CDF5-904D-B411-B0DCB22DC160}"/>
              </a:ext>
            </a:extLst>
          </p:cNvPr>
          <p:cNvSpPr txBox="1">
            <a:spLocks/>
          </p:cNvSpPr>
          <p:nvPr/>
        </p:nvSpPr>
        <p:spPr>
          <a:xfrm>
            <a:off x="1119796" y="5598845"/>
            <a:ext cx="9938742" cy="828365"/>
          </a:xfrm>
          <a:prstGeom prst="rect">
            <a:avLst/>
          </a:prstGeom>
          <a:solidFill>
            <a:schemeClr val="accent2">
              <a:lumMod val="20000"/>
              <a:lumOff val="80000"/>
            </a:schemeClr>
          </a:solidFill>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Use of orbits with the highest success rate include Sun-synchronous Orbit (SSO), Highly Elliptical Orbit (HEO), Circular Geosynchronous Orbit (GEO), and Sun Earth Lagrange Point (ES-L1), all at 100%  </a:t>
            </a:r>
          </a:p>
          <a:p>
            <a:pPr>
              <a:lnSpc>
                <a:spcPct val="100000"/>
              </a:lnSpc>
              <a:spcBef>
                <a:spcPts val="1400"/>
              </a:spcBef>
            </a:pPr>
            <a:r>
              <a:rPr lang="en-US" sz="2200" dirty="0">
                <a:solidFill>
                  <a:schemeClr val="accent3">
                    <a:lumMod val="25000"/>
                  </a:schemeClr>
                </a:solidFill>
                <a:latin typeface="Abadi" panose="020B0604020104020204" pitchFamily="34" charset="0"/>
              </a:rPr>
              <a:t>Use of the Very Low Earth Orbit (VLEO) was also relatively highly successful at 86%</a:t>
            </a: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C6690B0D-4663-4146-B3D8-115E3E1A3D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4933" y="1564963"/>
            <a:ext cx="11834622" cy="2362200"/>
          </a:xfrm>
          <a:prstGeom prst="rect">
            <a:avLst/>
          </a:prstGeom>
        </p:spPr>
      </p:pic>
      <p:sp>
        <p:nvSpPr>
          <p:cNvPr id="7" name="Content Placeholder 2">
            <a:extLst>
              <a:ext uri="{FF2B5EF4-FFF2-40B4-BE49-F238E27FC236}">
                <a16:creationId xmlns:a16="http://schemas.microsoft.com/office/drawing/2014/main" id="{4F2F667E-D9EF-7E45-AD8A-0D8E13B0B520}"/>
              </a:ext>
            </a:extLst>
          </p:cNvPr>
          <p:cNvSpPr txBox="1">
            <a:spLocks/>
          </p:cNvSpPr>
          <p:nvPr/>
        </p:nvSpPr>
        <p:spPr>
          <a:xfrm>
            <a:off x="940754" y="4384351"/>
            <a:ext cx="10324510" cy="1380344"/>
          </a:xfrm>
          <a:prstGeom prst="rect">
            <a:avLst/>
          </a:prstGeom>
          <a:solidFill>
            <a:schemeClr val="accent2">
              <a:lumMod val="20000"/>
              <a:lumOff val="80000"/>
            </a:schemeClr>
          </a:solidFill>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t>LEO, ISS, PO, and GTO orbits generally were used across the test period</a:t>
            </a:r>
          </a:p>
          <a:p>
            <a:pPr>
              <a:lnSpc>
                <a:spcPct val="100000"/>
              </a:lnSpc>
              <a:spcBef>
                <a:spcPts val="1400"/>
              </a:spcBef>
            </a:pPr>
            <a:r>
              <a:rPr lang="en-US" dirty="0"/>
              <a:t>The use of remaining orbits generally occurred towards the end of the test period</a:t>
            </a:r>
          </a:p>
          <a:p>
            <a:pPr>
              <a:lnSpc>
                <a:spcPct val="100000"/>
              </a:lnSpc>
              <a:spcBef>
                <a:spcPts val="1400"/>
              </a:spcBef>
            </a:pPr>
            <a:r>
              <a:rPr lang="en-US" dirty="0"/>
              <a:t>In the LEO orbit the Success appears related to the number of flights; on the other hand, there seems to be no relationship between flight number and other orbits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A6394E00-02AC-AC48-B8EB-70E09290522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0586" y="1561973"/>
            <a:ext cx="11742420" cy="2325116"/>
          </a:xfrm>
          <a:prstGeom prst="rect">
            <a:avLst/>
          </a:prstGeom>
        </p:spPr>
      </p:pic>
      <p:sp>
        <p:nvSpPr>
          <p:cNvPr id="7" name="Content Placeholder 2">
            <a:extLst>
              <a:ext uri="{FF2B5EF4-FFF2-40B4-BE49-F238E27FC236}">
                <a16:creationId xmlns:a16="http://schemas.microsoft.com/office/drawing/2014/main" id="{2DAEC6FE-98E3-E443-B155-5FCCFB4010A6}"/>
              </a:ext>
            </a:extLst>
          </p:cNvPr>
          <p:cNvSpPr txBox="1">
            <a:spLocks/>
          </p:cNvSpPr>
          <p:nvPr/>
        </p:nvSpPr>
        <p:spPr>
          <a:xfrm>
            <a:off x="940754" y="4460551"/>
            <a:ext cx="10324510" cy="1380344"/>
          </a:xfrm>
          <a:prstGeom prst="rect">
            <a:avLst/>
          </a:prstGeom>
          <a:solidFill>
            <a:schemeClr val="accent2">
              <a:lumMod val="20000"/>
              <a:lumOff val="80000"/>
            </a:schemeClr>
          </a:solidFill>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With heavier Payload Mass the successful landings favor International Space Station (ISS), Polar (PO), and Very Low Earth Orbit (VLEO)</a:t>
            </a:r>
          </a:p>
          <a:p>
            <a:r>
              <a:rPr lang="en-US" dirty="0"/>
              <a:t>We do not see a relationship between Orbits and successful launches for the lower Payload Mass</a:t>
            </a: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endParaRPr lang="en-US" dirty="0">
              <a:solidFill>
                <a:srgbClr val="0B49CB"/>
              </a:solidFill>
              <a:latin typeface="Abadi"/>
            </a:endParaRPr>
          </a:p>
        </p:txBody>
      </p:sp>
      <p:graphicFrame>
        <p:nvGraphicFramePr>
          <p:cNvPr id="8" name="Chart 7">
            <a:extLst>
              <a:ext uri="{FF2B5EF4-FFF2-40B4-BE49-F238E27FC236}">
                <a16:creationId xmlns:a16="http://schemas.microsoft.com/office/drawing/2014/main" id="{FB63598F-967F-E349-89CE-A9F15090C740}"/>
              </a:ext>
            </a:extLst>
          </p:cNvPr>
          <p:cNvGraphicFramePr>
            <a:graphicFrameLocks/>
          </p:cNvGraphicFramePr>
          <p:nvPr>
            <p:extLst>
              <p:ext uri="{D42A27DB-BD31-4B8C-83A1-F6EECF244321}">
                <p14:modId xmlns:p14="http://schemas.microsoft.com/office/powerpoint/2010/main" val="2751612264"/>
              </p:ext>
            </p:extLst>
          </p:nvPr>
        </p:nvGraphicFramePr>
        <p:xfrm>
          <a:off x="2628900" y="1496484"/>
          <a:ext cx="6934200" cy="4559300"/>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2">
            <a:extLst>
              <a:ext uri="{FF2B5EF4-FFF2-40B4-BE49-F238E27FC236}">
                <a16:creationId xmlns:a16="http://schemas.microsoft.com/office/drawing/2014/main" id="{A73CB687-ED7D-C540-AFA6-8EC04AB9D417}"/>
              </a:ext>
            </a:extLst>
          </p:cNvPr>
          <p:cNvSpPr txBox="1">
            <a:spLocks/>
          </p:cNvSpPr>
          <p:nvPr/>
        </p:nvSpPr>
        <p:spPr>
          <a:xfrm>
            <a:off x="1358086" y="6290734"/>
            <a:ext cx="9487716" cy="461803"/>
          </a:xfrm>
          <a:prstGeom prst="rect">
            <a:avLst/>
          </a:prstGeom>
          <a:solidFill>
            <a:schemeClr val="accent2">
              <a:lumMod val="20000"/>
              <a:lumOff val="80000"/>
            </a:schemeClr>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Average launch success rates have generally improved across the test years</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37544"/>
            <a:ext cx="9745589" cy="8394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distinct Launch Sites addressed in this study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71D5A81-2294-C24C-AEC9-57E52BEBD89D}"/>
              </a:ext>
            </a:extLst>
          </p:cNvPr>
          <p:cNvPicPr>
            <a:picLocks noChangeAspect="1"/>
          </p:cNvPicPr>
          <p:nvPr/>
        </p:nvPicPr>
        <p:blipFill>
          <a:blip r:embed="rId4"/>
          <a:stretch>
            <a:fillRect/>
          </a:stretch>
        </p:blipFill>
        <p:spPr>
          <a:xfrm>
            <a:off x="926214" y="1788632"/>
            <a:ext cx="5384800" cy="558800"/>
          </a:xfrm>
          <a:prstGeom prst="rect">
            <a:avLst/>
          </a:prstGeom>
        </p:spPr>
      </p:pic>
      <p:pic>
        <p:nvPicPr>
          <p:cNvPr id="8" name="Picture 7" descr="Table&#10;&#10;Description automatically generated with medium confidence">
            <a:extLst>
              <a:ext uri="{FF2B5EF4-FFF2-40B4-BE49-F238E27FC236}">
                <a16:creationId xmlns:a16="http://schemas.microsoft.com/office/drawing/2014/main" id="{8E9B349D-5E0B-DC4E-96C6-46367B6A212D}"/>
              </a:ext>
            </a:extLst>
          </p:cNvPr>
          <p:cNvPicPr>
            <a:picLocks noChangeAspect="1"/>
          </p:cNvPicPr>
          <p:nvPr/>
        </p:nvPicPr>
        <p:blipFill>
          <a:blip r:embed="rId5"/>
          <a:stretch>
            <a:fillRect/>
          </a:stretch>
        </p:blipFill>
        <p:spPr>
          <a:xfrm>
            <a:off x="6776041" y="1784350"/>
            <a:ext cx="3467100" cy="32893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23619" y="5848120"/>
            <a:ext cx="7944762" cy="584237"/>
          </a:xfrm>
          <a:prstGeom prst="rect">
            <a:avLst/>
          </a:prstGeom>
        </p:spPr>
        <p:txBody>
          <a:bodyPr>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shows 5 Cape Canaveral Launch Site records, where Launch Site Names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327A04F-86FD-1B4F-B6CE-403E1C347272}"/>
              </a:ext>
            </a:extLst>
          </p:cNvPr>
          <p:cNvPicPr>
            <a:picLocks noChangeAspect="1"/>
          </p:cNvPicPr>
          <p:nvPr/>
        </p:nvPicPr>
        <p:blipFill>
          <a:blip r:embed="rId3"/>
          <a:stretch>
            <a:fillRect/>
          </a:stretch>
        </p:blipFill>
        <p:spPr>
          <a:xfrm>
            <a:off x="770010" y="1615701"/>
            <a:ext cx="9232900" cy="469900"/>
          </a:xfrm>
          <a:prstGeom prst="rect">
            <a:avLst/>
          </a:prstGeom>
        </p:spPr>
      </p:pic>
      <p:pic>
        <p:nvPicPr>
          <p:cNvPr id="8" name="Picture 7" descr="Graphical user interface, application&#10;&#10;Description automatically generated with medium confidence">
            <a:extLst>
              <a:ext uri="{FF2B5EF4-FFF2-40B4-BE49-F238E27FC236}">
                <a16:creationId xmlns:a16="http://schemas.microsoft.com/office/drawing/2014/main" id="{183D661F-C5C1-C444-B270-5DE20FCC70B2}"/>
              </a:ext>
            </a:extLst>
          </p:cNvPr>
          <p:cNvPicPr>
            <a:picLocks noChangeAspect="1"/>
          </p:cNvPicPr>
          <p:nvPr/>
        </p:nvPicPr>
        <p:blipFill>
          <a:blip r:embed="rId4"/>
          <a:stretch>
            <a:fillRect/>
          </a:stretch>
        </p:blipFill>
        <p:spPr>
          <a:xfrm>
            <a:off x="754928" y="2439584"/>
            <a:ext cx="8831580" cy="31272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808" y="5114260"/>
            <a:ext cx="10515600" cy="70175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code to calculate to total payload mass where the customer field contained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E70BEF3-0DA4-1041-903D-5FBFBAB943E3}"/>
              </a:ext>
            </a:extLst>
          </p:cNvPr>
          <p:cNvPicPr>
            <a:picLocks noChangeAspect="1"/>
          </p:cNvPicPr>
          <p:nvPr/>
        </p:nvPicPr>
        <p:blipFill>
          <a:blip r:embed="rId3"/>
          <a:stretch>
            <a:fillRect/>
          </a:stretch>
        </p:blipFill>
        <p:spPr>
          <a:xfrm>
            <a:off x="770010" y="1562100"/>
            <a:ext cx="8242300" cy="558800"/>
          </a:xfrm>
          <a:prstGeom prst="rect">
            <a:avLst/>
          </a:prstGeom>
        </p:spPr>
      </p:pic>
      <p:pic>
        <p:nvPicPr>
          <p:cNvPr id="8" name="Picture 7" descr="Graphical user interface, application, Teams&#10;&#10;Description automatically generated">
            <a:extLst>
              <a:ext uri="{FF2B5EF4-FFF2-40B4-BE49-F238E27FC236}">
                <a16:creationId xmlns:a16="http://schemas.microsoft.com/office/drawing/2014/main" id="{60BD3C62-65B7-A14A-AB50-8B3F221345E3}"/>
              </a:ext>
            </a:extLst>
          </p:cNvPr>
          <p:cNvPicPr>
            <a:picLocks noChangeAspect="1"/>
          </p:cNvPicPr>
          <p:nvPr/>
        </p:nvPicPr>
        <p:blipFill>
          <a:blip r:embed="rId4"/>
          <a:stretch>
            <a:fillRect/>
          </a:stretch>
        </p:blipFill>
        <p:spPr>
          <a:xfrm>
            <a:off x="686243" y="2326279"/>
            <a:ext cx="2781300" cy="15494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16581" y="5418871"/>
            <a:ext cx="9745589" cy="80752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code to calculate average payload mass for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D66DA08-5E9F-0345-A7EE-ACB822376F45}"/>
              </a:ext>
            </a:extLst>
          </p:cNvPr>
          <p:cNvPicPr>
            <a:picLocks noChangeAspect="1"/>
          </p:cNvPicPr>
          <p:nvPr/>
        </p:nvPicPr>
        <p:blipFill>
          <a:blip r:embed="rId3"/>
          <a:stretch>
            <a:fillRect/>
          </a:stretch>
        </p:blipFill>
        <p:spPr>
          <a:xfrm>
            <a:off x="770010" y="1575095"/>
            <a:ext cx="8813800" cy="635000"/>
          </a:xfrm>
          <a:prstGeom prst="rect">
            <a:avLst/>
          </a:prstGeom>
        </p:spPr>
      </p:pic>
      <p:pic>
        <p:nvPicPr>
          <p:cNvPr id="8" name="Picture 7" descr="Graphical user interface, application, Teams&#10;&#10;Description automatically generated">
            <a:extLst>
              <a:ext uri="{FF2B5EF4-FFF2-40B4-BE49-F238E27FC236}">
                <a16:creationId xmlns:a16="http://schemas.microsoft.com/office/drawing/2014/main" id="{CA5E3561-A8CD-7744-80FF-D7CE27EB51E8}"/>
              </a:ext>
            </a:extLst>
          </p:cNvPr>
          <p:cNvPicPr>
            <a:picLocks noChangeAspect="1"/>
          </p:cNvPicPr>
          <p:nvPr/>
        </p:nvPicPr>
        <p:blipFill>
          <a:blip r:embed="rId4"/>
          <a:stretch>
            <a:fillRect/>
          </a:stretch>
        </p:blipFill>
        <p:spPr>
          <a:xfrm>
            <a:off x="770010" y="2635250"/>
            <a:ext cx="2794000" cy="15875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4770" y="5021363"/>
            <a:ext cx="11041771" cy="65050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code finds the first or minimum date for successful landing outcomes on ground pads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F8B84A-E201-6B47-816B-80C02D6B33F1}"/>
              </a:ext>
            </a:extLst>
          </p:cNvPr>
          <p:cNvPicPr>
            <a:picLocks noChangeAspect="1"/>
          </p:cNvPicPr>
          <p:nvPr/>
        </p:nvPicPr>
        <p:blipFill>
          <a:blip r:embed="rId3"/>
          <a:stretch>
            <a:fillRect/>
          </a:stretch>
        </p:blipFill>
        <p:spPr>
          <a:xfrm>
            <a:off x="770010" y="1562100"/>
            <a:ext cx="8953500" cy="647700"/>
          </a:xfrm>
          <a:prstGeom prst="rect">
            <a:avLst/>
          </a:prstGeom>
        </p:spPr>
      </p:pic>
      <p:pic>
        <p:nvPicPr>
          <p:cNvPr id="8" name="Picture 7" descr="Graphical user interface, text, application, chat or text message, Teams&#10;&#10;Description automatically generated">
            <a:extLst>
              <a:ext uri="{FF2B5EF4-FFF2-40B4-BE49-F238E27FC236}">
                <a16:creationId xmlns:a16="http://schemas.microsoft.com/office/drawing/2014/main" id="{69F7E9C4-940E-E243-ACB0-DFD12FFF26B9}"/>
              </a:ext>
            </a:extLst>
          </p:cNvPr>
          <p:cNvPicPr>
            <a:picLocks noChangeAspect="1"/>
          </p:cNvPicPr>
          <p:nvPr/>
        </p:nvPicPr>
        <p:blipFill>
          <a:blip r:embed="rId4"/>
          <a:stretch>
            <a:fillRect/>
          </a:stretch>
        </p:blipFill>
        <p:spPr>
          <a:xfrm>
            <a:off x="487136" y="2437130"/>
            <a:ext cx="2857500" cy="1739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31569" y="5503817"/>
            <a:ext cx="9745589" cy="673146"/>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SQL list the booster version which successfully landed on a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application&#10;&#10;Description automatically generated">
            <a:extLst>
              <a:ext uri="{FF2B5EF4-FFF2-40B4-BE49-F238E27FC236}">
                <a16:creationId xmlns:a16="http://schemas.microsoft.com/office/drawing/2014/main" id="{EE95108E-93CB-7140-A96D-658EB42C0447}"/>
              </a:ext>
            </a:extLst>
          </p:cNvPr>
          <p:cNvPicPr>
            <a:picLocks noChangeAspect="1"/>
          </p:cNvPicPr>
          <p:nvPr/>
        </p:nvPicPr>
        <p:blipFill>
          <a:blip r:embed="rId3"/>
          <a:stretch>
            <a:fillRect/>
          </a:stretch>
        </p:blipFill>
        <p:spPr>
          <a:xfrm>
            <a:off x="770010" y="1562100"/>
            <a:ext cx="5905500" cy="9271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6DE3BF2-8D2B-DC4B-A6A7-A71E9B63DD8A}"/>
              </a:ext>
            </a:extLst>
          </p:cNvPr>
          <p:cNvPicPr>
            <a:picLocks noChangeAspect="1"/>
          </p:cNvPicPr>
          <p:nvPr/>
        </p:nvPicPr>
        <p:blipFill>
          <a:blip r:embed="rId4"/>
          <a:stretch>
            <a:fillRect/>
          </a:stretch>
        </p:blipFill>
        <p:spPr>
          <a:xfrm>
            <a:off x="7035437" y="1562100"/>
            <a:ext cx="2667000" cy="3429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33043" y="5627913"/>
            <a:ext cx="7755680" cy="549049"/>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code determines total number of successful and failure mission outcomes; would infer 100 successes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C88BE8D-4F79-BC49-BB80-AD4BD5107342}"/>
              </a:ext>
            </a:extLst>
          </p:cNvPr>
          <p:cNvPicPr>
            <a:picLocks noChangeAspect="1"/>
          </p:cNvPicPr>
          <p:nvPr/>
        </p:nvPicPr>
        <p:blipFill>
          <a:blip r:embed="rId3"/>
          <a:stretch>
            <a:fillRect/>
          </a:stretch>
        </p:blipFill>
        <p:spPr>
          <a:xfrm>
            <a:off x="770010" y="1562100"/>
            <a:ext cx="8369300" cy="45720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EAED2F4E-A0FB-9842-BB68-388E5081E89E}"/>
              </a:ext>
            </a:extLst>
          </p:cNvPr>
          <p:cNvPicPr>
            <a:picLocks noChangeAspect="1"/>
          </p:cNvPicPr>
          <p:nvPr/>
        </p:nvPicPr>
        <p:blipFill>
          <a:blip r:embed="rId4"/>
          <a:stretch>
            <a:fillRect/>
          </a:stretch>
        </p:blipFill>
        <p:spPr>
          <a:xfrm>
            <a:off x="3971096" y="2296153"/>
            <a:ext cx="4267200" cy="28448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56101"/>
            <a:ext cx="4916687" cy="472848"/>
          </a:xfrm>
          <a:prstGeom prst="rect">
            <a:avLst/>
          </a:prstGeom>
        </p:spPr>
        <p:txBody>
          <a:bodyPr>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SQL code lists max payload for boosters; there are twelve boosters that have carried the max payload of 15,600 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10" name="Picture 9" descr="Text&#10;&#10;Description automatically generated with medium confidence">
            <a:extLst>
              <a:ext uri="{FF2B5EF4-FFF2-40B4-BE49-F238E27FC236}">
                <a16:creationId xmlns:a16="http://schemas.microsoft.com/office/drawing/2014/main" id="{BB7C7BC5-BABA-3748-B708-AC61B7BD280C}"/>
              </a:ext>
            </a:extLst>
          </p:cNvPr>
          <p:cNvPicPr>
            <a:picLocks noChangeAspect="1"/>
          </p:cNvPicPr>
          <p:nvPr/>
        </p:nvPicPr>
        <p:blipFill>
          <a:blip r:embed="rId3"/>
          <a:stretch>
            <a:fillRect/>
          </a:stretch>
        </p:blipFill>
        <p:spPr>
          <a:xfrm>
            <a:off x="770010" y="1562100"/>
            <a:ext cx="5143500" cy="939800"/>
          </a:xfrm>
          <a:prstGeom prst="rect">
            <a:avLst/>
          </a:prstGeom>
        </p:spPr>
      </p:pic>
      <p:pic>
        <p:nvPicPr>
          <p:cNvPr id="14" name="Picture 13" descr="Table&#10;&#10;Description automatically generated">
            <a:extLst>
              <a:ext uri="{FF2B5EF4-FFF2-40B4-BE49-F238E27FC236}">
                <a16:creationId xmlns:a16="http://schemas.microsoft.com/office/drawing/2014/main" id="{2A69096E-EAF8-BD47-8116-0D35C9D3122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0" y="1553391"/>
            <a:ext cx="3333750" cy="46545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TextBox 5">
            <a:extLst>
              <a:ext uri="{FF2B5EF4-FFF2-40B4-BE49-F238E27FC236}">
                <a16:creationId xmlns:a16="http://schemas.microsoft.com/office/drawing/2014/main" id="{2E090F17-2799-A74D-AD47-FE620B1AD9ED}"/>
              </a:ext>
            </a:extLst>
          </p:cNvPr>
          <p:cNvSpPr txBox="1"/>
          <p:nvPr/>
        </p:nvSpPr>
        <p:spPr>
          <a:xfrm>
            <a:off x="789096" y="1584645"/>
            <a:ext cx="10583331" cy="3857466"/>
          </a:xfrm>
          <a:prstGeom prst="rect">
            <a:avLst/>
          </a:prstGeom>
          <a:noFill/>
        </p:spPr>
        <p:txBody>
          <a:bodyPr wrap="square">
            <a:spAutoFit/>
          </a:bodyPr>
          <a:lstStyle/>
          <a:p>
            <a:pPr>
              <a:lnSpc>
                <a:spcPct val="100000"/>
              </a:lnSpc>
              <a:spcBef>
                <a:spcPts val="1400"/>
              </a:spcBef>
            </a:pPr>
            <a:r>
              <a:rPr lang="en-US" sz="1800" dirty="0">
                <a:solidFill>
                  <a:schemeClr val="tx1"/>
                </a:solidFill>
                <a:latin typeface="+mn-lt"/>
              </a:rPr>
              <a:t>In this project, we wanted to determine if we can predict whether the Falcon 9 first stage will land successfully.  SpaceX advertises Falcon 9 rocket launches on its website with a cost of $62M; other providers cost up to $165M each; much of the savings because SpaceX can reuse the first stage. </a:t>
            </a:r>
          </a:p>
          <a:p>
            <a:pPr>
              <a:lnSpc>
                <a:spcPct val="100000"/>
              </a:lnSpc>
              <a:spcBef>
                <a:spcPts val="1400"/>
              </a:spcBef>
            </a:pPr>
            <a:r>
              <a:rPr lang="en-US" sz="1800" dirty="0">
                <a:solidFill>
                  <a:schemeClr val="tx1"/>
                </a:solidFill>
                <a:latin typeface="+mn-lt"/>
              </a:rPr>
              <a:t>If we can determine whether the first stage will land, we can determine the cost of a launch. This information can be used if an alternate company wants to bid against SpaceX for a rocket launch.</a:t>
            </a:r>
          </a:p>
          <a:p>
            <a:pPr>
              <a:lnSpc>
                <a:spcPct val="100000"/>
              </a:lnSpc>
              <a:spcBef>
                <a:spcPts val="1400"/>
              </a:spcBef>
            </a:pPr>
            <a:r>
              <a:rPr lang="en-US" dirty="0">
                <a:solidFill>
                  <a:schemeClr val="accent3">
                    <a:lumMod val="25000"/>
                  </a:schemeClr>
                </a:solidFill>
              </a:rPr>
              <a:t>Use of Exploratory Data Analysis and Interactive Visual Analytics resulted in the identification of variables for the classification features data set – such as Launch Site, Payload Mass, Orbit, Booster Version, and Landing Pad</a:t>
            </a:r>
          </a:p>
          <a:p>
            <a:pPr>
              <a:lnSpc>
                <a:spcPct val="100000"/>
              </a:lnSpc>
              <a:spcBef>
                <a:spcPts val="1400"/>
              </a:spcBef>
            </a:pPr>
            <a:r>
              <a:rPr lang="en-US" dirty="0">
                <a:solidFill>
                  <a:schemeClr val="accent3">
                    <a:lumMod val="25000"/>
                  </a:schemeClr>
                </a:solidFill>
              </a:rPr>
              <a:t>Among the four studied classification models, Decision Tree distinguished best between the different classes, with 83.3% prediction accuracy for ‘landed’ results and ‘did not land’ results</a:t>
            </a:r>
          </a:p>
          <a:p>
            <a:pPr>
              <a:lnSpc>
                <a:spcPct val="100000"/>
              </a:lnSpc>
              <a:spcBef>
                <a:spcPts val="1400"/>
              </a:spcBef>
            </a:pPr>
            <a:r>
              <a:rPr lang="en-US" dirty="0">
                <a:solidFill>
                  <a:schemeClr val="accent3">
                    <a:lumMod val="25000"/>
                  </a:schemeClr>
                </a:solidFill>
              </a:rPr>
              <a:t>Given the presented SpaceX launch data from 2010-2020, yes, using EDA and Predictive Analysis, </a:t>
            </a:r>
            <a:r>
              <a:rPr lang="en-US" dirty="0"/>
              <a:t>we can predict whether the Falcon 9 first stage will land successfully</a:t>
            </a:r>
            <a:r>
              <a:rPr lang="en-US" sz="1800" dirty="0">
                <a:solidFill>
                  <a:schemeClr val="tx1"/>
                </a:solidFill>
                <a:latin typeface="+mn-lt"/>
              </a:rPr>
              <a:t>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98225" y="5416734"/>
            <a:ext cx="7807933" cy="97794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SQL code lists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picture containing text&#10;&#10;Description automatically generated">
            <a:extLst>
              <a:ext uri="{FF2B5EF4-FFF2-40B4-BE49-F238E27FC236}">
                <a16:creationId xmlns:a16="http://schemas.microsoft.com/office/drawing/2014/main" id="{42BBA317-D121-D441-939E-0375C7ED0559}"/>
              </a:ext>
            </a:extLst>
          </p:cNvPr>
          <p:cNvPicPr>
            <a:picLocks noChangeAspect="1"/>
          </p:cNvPicPr>
          <p:nvPr/>
        </p:nvPicPr>
        <p:blipFill>
          <a:blip r:embed="rId3"/>
          <a:stretch>
            <a:fillRect/>
          </a:stretch>
        </p:blipFill>
        <p:spPr>
          <a:xfrm>
            <a:off x="770010" y="1562100"/>
            <a:ext cx="6642100" cy="1003300"/>
          </a:xfrm>
          <a:prstGeom prst="rect">
            <a:avLst/>
          </a:prstGeom>
        </p:spPr>
      </p:pic>
      <p:pic>
        <p:nvPicPr>
          <p:cNvPr id="8" name="Picture 7" descr="Table&#10;&#10;Description automatically generated with medium confidence">
            <a:extLst>
              <a:ext uri="{FF2B5EF4-FFF2-40B4-BE49-F238E27FC236}">
                <a16:creationId xmlns:a16="http://schemas.microsoft.com/office/drawing/2014/main" id="{9120084D-1D64-9F41-947E-6FCDA89DD340}"/>
              </a:ext>
            </a:extLst>
          </p:cNvPr>
          <p:cNvPicPr>
            <a:picLocks noChangeAspect="1"/>
          </p:cNvPicPr>
          <p:nvPr/>
        </p:nvPicPr>
        <p:blipFill>
          <a:blip r:embed="rId4"/>
          <a:stretch>
            <a:fillRect/>
          </a:stretch>
        </p:blipFill>
        <p:spPr>
          <a:xfrm>
            <a:off x="1111250" y="2875099"/>
            <a:ext cx="9969500" cy="22225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292182" y="5704114"/>
            <a:ext cx="7607636" cy="85344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code ranks count of landing outcomes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ext&#10;&#10;Description automatically generated">
            <a:extLst>
              <a:ext uri="{FF2B5EF4-FFF2-40B4-BE49-F238E27FC236}">
                <a16:creationId xmlns:a16="http://schemas.microsoft.com/office/drawing/2014/main" id="{DC4DD0A9-1000-D947-B410-618183EC8541}"/>
              </a:ext>
            </a:extLst>
          </p:cNvPr>
          <p:cNvPicPr>
            <a:picLocks noChangeAspect="1"/>
          </p:cNvPicPr>
          <p:nvPr/>
        </p:nvPicPr>
        <p:blipFill>
          <a:blip r:embed="rId3"/>
          <a:stretch>
            <a:fillRect/>
          </a:stretch>
        </p:blipFill>
        <p:spPr>
          <a:xfrm>
            <a:off x="770010" y="1562100"/>
            <a:ext cx="5613400" cy="1295400"/>
          </a:xfrm>
          <a:prstGeom prst="rect">
            <a:avLst/>
          </a:prstGeom>
        </p:spPr>
      </p:pic>
      <p:pic>
        <p:nvPicPr>
          <p:cNvPr id="8" name="Picture 7" descr="Table&#10;&#10;Description automatically generated">
            <a:extLst>
              <a:ext uri="{FF2B5EF4-FFF2-40B4-BE49-F238E27FC236}">
                <a16:creationId xmlns:a16="http://schemas.microsoft.com/office/drawing/2014/main" id="{5850430F-A686-944B-904E-E36F40483F76}"/>
              </a:ext>
            </a:extLst>
          </p:cNvPr>
          <p:cNvPicPr>
            <a:picLocks noChangeAspect="1"/>
          </p:cNvPicPr>
          <p:nvPr/>
        </p:nvPicPr>
        <p:blipFill>
          <a:blip r:embed="rId4"/>
          <a:stretch>
            <a:fillRect/>
          </a:stretch>
        </p:blipFill>
        <p:spPr>
          <a:xfrm>
            <a:off x="6096000" y="1562100"/>
            <a:ext cx="4800600" cy="38227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descr="Map&#10;&#10;Description automatically generated">
            <a:extLst>
              <a:ext uri="{FF2B5EF4-FFF2-40B4-BE49-F238E27FC236}">
                <a16:creationId xmlns:a16="http://schemas.microsoft.com/office/drawing/2014/main" id="{C767BDD9-9A63-FE48-99B4-F452EB2813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81727"/>
            <a:ext cx="12192000" cy="3694545"/>
          </a:xfrm>
          <a:prstGeom prst="rect">
            <a:avLst/>
          </a:prstGeom>
        </p:spPr>
      </p:pic>
      <p:sp>
        <p:nvSpPr>
          <p:cNvPr id="7" name="TextBox 6">
            <a:extLst>
              <a:ext uri="{FF2B5EF4-FFF2-40B4-BE49-F238E27FC236}">
                <a16:creationId xmlns:a16="http://schemas.microsoft.com/office/drawing/2014/main" id="{7F424826-7C2C-E64D-BDE0-387D4F7F8F96}"/>
              </a:ext>
            </a:extLst>
          </p:cNvPr>
          <p:cNvSpPr txBox="1"/>
          <p:nvPr/>
        </p:nvSpPr>
        <p:spPr>
          <a:xfrm>
            <a:off x="5103629" y="430789"/>
            <a:ext cx="6645348" cy="2031325"/>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dirty="0"/>
              <a:t>Maps show </a:t>
            </a:r>
          </a:p>
          <a:p>
            <a:r>
              <a:rPr lang="en-US" dirty="0"/>
              <a:t>In California</a:t>
            </a:r>
          </a:p>
          <a:p>
            <a:pPr marL="285750" indent="-285750">
              <a:buFont typeface="Arial" panose="020B0604020202020204" pitchFamily="34" charset="0"/>
              <a:buChar char="•"/>
            </a:pPr>
            <a:r>
              <a:rPr lang="en-US" dirty="0"/>
              <a:t>Vandenberg Space Launch Complex 4E</a:t>
            </a:r>
          </a:p>
          <a:p>
            <a:pPr marL="285750" indent="-285750">
              <a:buFont typeface="Arial" panose="020B0604020202020204" pitchFamily="34" charset="0"/>
              <a:buChar char="•"/>
            </a:pPr>
            <a:endParaRPr lang="en-US" dirty="0"/>
          </a:p>
          <a:p>
            <a:r>
              <a:rPr lang="en-US" dirty="0"/>
              <a:t>In Florida</a:t>
            </a:r>
          </a:p>
          <a:p>
            <a:pPr marL="285750" indent="-285750">
              <a:buFont typeface="Arial" panose="020B0604020202020204" pitchFamily="34" charset="0"/>
              <a:buChar char="•"/>
            </a:pPr>
            <a:r>
              <a:rPr lang="en-US" dirty="0"/>
              <a:t>Kennedy Space Center Launch Complex 39A</a:t>
            </a:r>
          </a:p>
          <a:p>
            <a:pPr marL="285750" indent="-285750">
              <a:buFont typeface="Arial" panose="020B0604020202020204" pitchFamily="34" charset="0"/>
              <a:buChar char="•"/>
            </a:pPr>
            <a:r>
              <a:rPr lang="en-US" dirty="0"/>
              <a:t>Cape Canaveral Launch Center 40 and Space Launch Center 40</a:t>
            </a:r>
          </a:p>
        </p:txBody>
      </p:sp>
      <p:pic>
        <p:nvPicPr>
          <p:cNvPr id="9" name="Picture 8" descr="Map&#10;&#10;Description automatically generated">
            <a:extLst>
              <a:ext uri="{FF2B5EF4-FFF2-40B4-BE49-F238E27FC236}">
                <a16:creationId xmlns:a16="http://schemas.microsoft.com/office/drawing/2014/main" id="{639350B2-6FE5-F645-A19F-CD1FDDE746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1546" y="3815772"/>
            <a:ext cx="3446780" cy="2921000"/>
          </a:xfrm>
          <a:prstGeom prst="rect">
            <a:avLst/>
          </a:prstGeom>
          <a:ln w="57150">
            <a:solidFill>
              <a:srgbClr val="FF0000"/>
            </a:solidFill>
          </a:ln>
        </p:spPr>
      </p:pic>
      <p:pic>
        <p:nvPicPr>
          <p:cNvPr id="11" name="Picture 10" descr="Map&#10;&#10;Description automatically generated">
            <a:extLst>
              <a:ext uri="{FF2B5EF4-FFF2-40B4-BE49-F238E27FC236}">
                <a16:creationId xmlns:a16="http://schemas.microsoft.com/office/drawing/2014/main" id="{92A86342-AC95-B942-8A00-6E4C8BF8C0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0864" y="4013892"/>
            <a:ext cx="5956300" cy="2524760"/>
          </a:xfrm>
          <a:prstGeom prst="rect">
            <a:avLst/>
          </a:prstGeom>
          <a:ln w="57150">
            <a:solidFill>
              <a:srgbClr val="0B49CB"/>
            </a:solidFill>
          </a:ln>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descr="A picture containing map&#10;&#10;Description automatically generated">
            <a:extLst>
              <a:ext uri="{FF2B5EF4-FFF2-40B4-BE49-F238E27FC236}">
                <a16:creationId xmlns:a16="http://schemas.microsoft.com/office/drawing/2014/main" id="{AF54A803-247E-C045-9AAA-E1DF79F35B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11350" y="1283594"/>
            <a:ext cx="8369300" cy="4673600"/>
          </a:xfrm>
          <a:prstGeom prst="rect">
            <a:avLst/>
          </a:prstGeom>
        </p:spPr>
      </p:pic>
      <p:sp>
        <p:nvSpPr>
          <p:cNvPr id="7" name="TextBox 6">
            <a:extLst>
              <a:ext uri="{FF2B5EF4-FFF2-40B4-BE49-F238E27FC236}">
                <a16:creationId xmlns:a16="http://schemas.microsoft.com/office/drawing/2014/main" id="{9DCA120A-2D4E-3B41-808B-2ACD01D38EE7}"/>
              </a:ext>
            </a:extLst>
          </p:cNvPr>
          <p:cNvSpPr txBox="1"/>
          <p:nvPr/>
        </p:nvSpPr>
        <p:spPr>
          <a:xfrm>
            <a:off x="770010" y="4773760"/>
            <a:ext cx="6321905" cy="1477328"/>
          </a:xfrm>
          <a:prstGeom prst="rect">
            <a:avLst/>
          </a:prstGeom>
          <a:solidFill>
            <a:schemeClr val="accent2">
              <a:lumMod val="20000"/>
              <a:lumOff val="80000"/>
            </a:schemeClr>
          </a:solidFill>
          <a:ln>
            <a:solidFill>
              <a:schemeClr val="tx1"/>
            </a:solidFill>
          </a:ln>
        </p:spPr>
        <p:txBody>
          <a:bodyPr wrap="square" rtlCol="0">
            <a:spAutoFit/>
          </a:bodyPr>
          <a:lstStyle/>
          <a:p>
            <a:r>
              <a:rPr lang="en-US" dirty="0"/>
              <a:t>A properly rendered map would show:</a:t>
            </a:r>
          </a:p>
          <a:p>
            <a:endParaRPr lang="en-US" dirty="0"/>
          </a:p>
          <a:p>
            <a:r>
              <a:rPr lang="en-US" dirty="0"/>
              <a:t>For KSC LC-39A - Three successes (green) </a:t>
            </a:r>
          </a:p>
          <a:p>
            <a:r>
              <a:rPr lang="en-US" dirty="0"/>
              <a:t>For CCAFS SLC-40 – Three successes (green) and four fails (red)</a:t>
            </a:r>
          </a:p>
          <a:p>
            <a:endParaRPr lang="en-US" dirty="0"/>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4" name="Picture 3">
            <a:extLst>
              <a:ext uri="{FF2B5EF4-FFF2-40B4-BE49-F238E27FC236}">
                <a16:creationId xmlns:a16="http://schemas.microsoft.com/office/drawing/2014/main" id="{439C6E06-DF76-7642-92B8-8002DFEF8080}"/>
              </a:ext>
            </a:extLst>
          </p:cNvPr>
          <p:cNvPicPr>
            <a:picLocks noChangeAspect="1"/>
          </p:cNvPicPr>
          <p:nvPr/>
        </p:nvPicPr>
        <p:blipFill>
          <a:blip r:embed="rId3"/>
          <a:stretch>
            <a:fillRect/>
          </a:stretch>
        </p:blipFill>
        <p:spPr>
          <a:xfrm>
            <a:off x="1740648" y="1544277"/>
            <a:ext cx="9012555" cy="4775073"/>
          </a:xfrm>
          <a:prstGeom prst="rect">
            <a:avLst/>
          </a:prstGeom>
        </p:spPr>
      </p:pic>
      <p:cxnSp>
        <p:nvCxnSpPr>
          <p:cNvPr id="10" name="Straight Arrow Connector 9">
            <a:extLst>
              <a:ext uri="{FF2B5EF4-FFF2-40B4-BE49-F238E27FC236}">
                <a16:creationId xmlns:a16="http://schemas.microsoft.com/office/drawing/2014/main" id="{B3F98126-3570-3F45-8606-0AF4E08C2B88}"/>
              </a:ext>
            </a:extLst>
          </p:cNvPr>
          <p:cNvCxnSpPr/>
          <p:nvPr/>
        </p:nvCxnSpPr>
        <p:spPr>
          <a:xfrm>
            <a:off x="3094074" y="5273749"/>
            <a:ext cx="3519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7596023-06A8-F24B-A94D-F678DC8914EC}"/>
              </a:ext>
            </a:extLst>
          </p:cNvPr>
          <p:cNvSpPr/>
          <p:nvPr/>
        </p:nvSpPr>
        <p:spPr>
          <a:xfrm>
            <a:off x="5362497" y="5328716"/>
            <a:ext cx="1176526" cy="318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.647 KM</a:t>
            </a:r>
          </a:p>
        </p:txBody>
      </p:sp>
      <p:sp>
        <p:nvSpPr>
          <p:cNvPr id="14" name="TextBox 13">
            <a:extLst>
              <a:ext uri="{FF2B5EF4-FFF2-40B4-BE49-F238E27FC236}">
                <a16:creationId xmlns:a16="http://schemas.microsoft.com/office/drawing/2014/main" id="{DD560327-7A88-3F41-940C-C6FB5E3A9DE7}"/>
              </a:ext>
            </a:extLst>
          </p:cNvPr>
          <p:cNvSpPr txBox="1"/>
          <p:nvPr/>
        </p:nvSpPr>
        <p:spPr>
          <a:xfrm>
            <a:off x="376660" y="2670349"/>
            <a:ext cx="6864112" cy="1477328"/>
          </a:xfrm>
          <a:prstGeom prst="rect">
            <a:avLst/>
          </a:prstGeom>
          <a:solidFill>
            <a:schemeClr val="accent2">
              <a:lumMod val="20000"/>
              <a:lumOff val="80000"/>
            </a:schemeClr>
          </a:solidFill>
          <a:ln>
            <a:solidFill>
              <a:schemeClr val="tx1"/>
            </a:solidFill>
          </a:ln>
        </p:spPr>
        <p:txBody>
          <a:bodyPr wrap="square" rtlCol="0">
            <a:spAutoFit/>
          </a:bodyPr>
          <a:lstStyle/>
          <a:p>
            <a:r>
              <a:rPr lang="en-US" dirty="0"/>
              <a:t>Straight Line Distance between Cape Canaveral Space Launch Complex 40 and Samuel C Phillips Pkwy is less than 1 KM</a:t>
            </a:r>
          </a:p>
          <a:p>
            <a:endParaRPr lang="en-US" dirty="0"/>
          </a:p>
          <a:p>
            <a:r>
              <a:rPr lang="en-US" dirty="0"/>
              <a:t>This must obviously be included in pre-launch safety considerations</a:t>
            </a: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Rate for All Sites</a:t>
            </a:r>
          </a:p>
        </p:txBody>
      </p:sp>
      <p:pic>
        <p:nvPicPr>
          <p:cNvPr id="12" name="Picture 11" descr="Chart, pie chart&#10;&#10;Description automatically generated">
            <a:extLst>
              <a:ext uri="{FF2B5EF4-FFF2-40B4-BE49-F238E27FC236}">
                <a16:creationId xmlns:a16="http://schemas.microsoft.com/office/drawing/2014/main" id="{B7A1884C-3574-614A-8683-16FC33B23612}"/>
              </a:ext>
            </a:extLst>
          </p:cNvPr>
          <p:cNvPicPr>
            <a:picLocks noChangeAspect="1"/>
          </p:cNvPicPr>
          <p:nvPr/>
        </p:nvPicPr>
        <p:blipFill>
          <a:blip r:embed="rId3"/>
          <a:stretch>
            <a:fillRect/>
          </a:stretch>
        </p:blipFill>
        <p:spPr>
          <a:xfrm>
            <a:off x="5054983" y="1487365"/>
            <a:ext cx="5787136" cy="5165471"/>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174AF487-1094-B540-8EBA-76F041843A68}"/>
              </a:ext>
            </a:extLst>
          </p:cNvPr>
          <p:cNvPicPr>
            <a:picLocks noChangeAspect="1"/>
          </p:cNvPicPr>
          <p:nvPr/>
        </p:nvPicPr>
        <p:blipFill>
          <a:blip r:embed="rId4"/>
          <a:stretch>
            <a:fillRect/>
          </a:stretch>
        </p:blipFill>
        <p:spPr>
          <a:xfrm>
            <a:off x="8908544" y="5205417"/>
            <a:ext cx="1933575" cy="1447419"/>
          </a:xfrm>
          <a:prstGeom prst="rect">
            <a:avLst/>
          </a:prstGeom>
          <a:noFill/>
        </p:spPr>
      </p:pic>
      <p:sp>
        <p:nvSpPr>
          <p:cNvPr id="13" name="TextBox 12">
            <a:extLst>
              <a:ext uri="{FF2B5EF4-FFF2-40B4-BE49-F238E27FC236}">
                <a16:creationId xmlns:a16="http://schemas.microsoft.com/office/drawing/2014/main" id="{F57C250B-0269-5C42-A527-16D0CFC9038E}"/>
              </a:ext>
            </a:extLst>
          </p:cNvPr>
          <p:cNvSpPr txBox="1"/>
          <p:nvPr/>
        </p:nvSpPr>
        <p:spPr>
          <a:xfrm>
            <a:off x="866913" y="2006918"/>
            <a:ext cx="3851658" cy="3693319"/>
          </a:xfrm>
          <a:prstGeom prst="rect">
            <a:avLst/>
          </a:prstGeom>
          <a:solidFill>
            <a:schemeClr val="accent2">
              <a:lumMod val="20000"/>
              <a:lumOff val="80000"/>
            </a:schemeClr>
          </a:solidFill>
          <a:ln>
            <a:solidFill>
              <a:schemeClr val="tx1"/>
            </a:solidFill>
          </a:ln>
        </p:spPr>
        <p:txBody>
          <a:bodyPr wrap="square" rtlCol="0">
            <a:spAutoFit/>
          </a:bodyPr>
          <a:lstStyle/>
          <a:p>
            <a:r>
              <a:rPr lang="en-US" dirty="0"/>
              <a:t>This chart examines successful landing outcomes and breaks them down by associated launch sites.</a:t>
            </a:r>
          </a:p>
          <a:p>
            <a:endParaRPr lang="en-US" dirty="0"/>
          </a:p>
          <a:p>
            <a:pPr marL="285750" indent="-285750">
              <a:buFont typeface="Arial" panose="020B0604020202020204" pitchFamily="34" charset="0"/>
              <a:buChar char="•"/>
            </a:pPr>
            <a:r>
              <a:rPr lang="en-US" dirty="0"/>
              <a:t>Kennedy Space Center Launch Complex 39A had the highest percentage of the successful launch outcomes, with 41.7% (10 of 24)</a:t>
            </a:r>
          </a:p>
          <a:p>
            <a:endParaRPr lang="en-US" dirty="0"/>
          </a:p>
          <a:p>
            <a:pPr marL="285750" indent="-285750">
              <a:buFont typeface="Arial" panose="020B0604020202020204" pitchFamily="34" charset="0"/>
              <a:buChar char="•"/>
            </a:pPr>
            <a:r>
              <a:rPr lang="en-US" dirty="0"/>
              <a:t>The lowest percentage of successful launch outcomes was attributed to Cape Canaveral Space Launch Center 40 with 12.5% (3 of 24)</a:t>
            </a:r>
          </a:p>
        </p:txBody>
      </p:sp>
      <p:pic>
        <p:nvPicPr>
          <p:cNvPr id="4" name="Picture 3" descr="A picture containing logo&#10;&#10;Description automatically generated">
            <a:extLst>
              <a:ext uri="{FF2B5EF4-FFF2-40B4-BE49-F238E27FC236}">
                <a16:creationId xmlns:a16="http://schemas.microsoft.com/office/drawing/2014/main" id="{17CC5DDC-F014-034B-A0FD-55EA31174104}"/>
              </a:ext>
            </a:extLst>
          </p:cNvPr>
          <p:cNvPicPr>
            <a:picLocks noChangeAspect="1"/>
          </p:cNvPicPr>
          <p:nvPr/>
        </p:nvPicPr>
        <p:blipFill>
          <a:blip r:embed="rId5"/>
          <a:stretch>
            <a:fillRect/>
          </a:stretch>
        </p:blipFill>
        <p:spPr>
          <a:xfrm>
            <a:off x="6246504" y="1524388"/>
            <a:ext cx="3594100" cy="901700"/>
          </a:xfrm>
          <a:prstGeom prst="rect">
            <a:avLst/>
          </a:prstGeom>
        </p:spPr>
      </p:pic>
    </p:spTree>
    <p:extLst>
      <p:ext uri="{BB962C8B-B14F-4D97-AF65-F5344CB8AC3E}">
        <p14:creationId xmlns:p14="http://schemas.microsoft.com/office/powerpoint/2010/main" val="2881941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12" name="Picture 11" descr="Chart, pie chart&#10;&#10;Description automatically generated">
            <a:extLst>
              <a:ext uri="{FF2B5EF4-FFF2-40B4-BE49-F238E27FC236}">
                <a16:creationId xmlns:a16="http://schemas.microsoft.com/office/drawing/2014/main" id="{A8CAD5DC-10E0-FC40-BB4A-DCECCA8135E6}"/>
              </a:ext>
            </a:extLst>
          </p:cNvPr>
          <p:cNvPicPr>
            <a:picLocks noChangeAspect="1"/>
          </p:cNvPicPr>
          <p:nvPr/>
        </p:nvPicPr>
        <p:blipFill>
          <a:blip r:embed="rId4"/>
          <a:stretch>
            <a:fillRect/>
          </a:stretch>
        </p:blipFill>
        <p:spPr>
          <a:xfrm>
            <a:off x="4545430" y="1539088"/>
            <a:ext cx="6426200" cy="4991100"/>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19ADF235-B969-4A4E-8FE3-3B38425BC86D}"/>
              </a:ext>
            </a:extLst>
          </p:cNvPr>
          <p:cNvPicPr>
            <a:picLocks noChangeAspect="1"/>
          </p:cNvPicPr>
          <p:nvPr/>
        </p:nvPicPr>
        <p:blipFill>
          <a:blip r:embed="rId5"/>
          <a:stretch>
            <a:fillRect/>
          </a:stretch>
        </p:blipFill>
        <p:spPr>
          <a:xfrm>
            <a:off x="5621389" y="1705595"/>
            <a:ext cx="4559300" cy="1143000"/>
          </a:xfrm>
          <a:prstGeom prst="rect">
            <a:avLst/>
          </a:prstGeom>
        </p:spPr>
      </p:pic>
      <p:pic>
        <p:nvPicPr>
          <p:cNvPr id="16" name="Picture 15" descr="A picture containing text, clock&#10;&#10;Description automatically generated">
            <a:extLst>
              <a:ext uri="{FF2B5EF4-FFF2-40B4-BE49-F238E27FC236}">
                <a16:creationId xmlns:a16="http://schemas.microsoft.com/office/drawing/2014/main" id="{D3DE037A-AE92-2A4F-87CA-AA2F412A5698}"/>
              </a:ext>
            </a:extLst>
          </p:cNvPr>
          <p:cNvPicPr>
            <a:picLocks noChangeAspect="1"/>
          </p:cNvPicPr>
          <p:nvPr/>
        </p:nvPicPr>
        <p:blipFill>
          <a:blip r:embed="rId6"/>
          <a:stretch>
            <a:fillRect/>
          </a:stretch>
        </p:blipFill>
        <p:spPr>
          <a:xfrm>
            <a:off x="9338534" y="5328645"/>
            <a:ext cx="1066800" cy="1206500"/>
          </a:xfrm>
          <a:prstGeom prst="rect">
            <a:avLst/>
          </a:prstGeom>
        </p:spPr>
      </p:pic>
      <p:sp>
        <p:nvSpPr>
          <p:cNvPr id="17" name="TextBox 16">
            <a:extLst>
              <a:ext uri="{FF2B5EF4-FFF2-40B4-BE49-F238E27FC236}">
                <a16:creationId xmlns:a16="http://schemas.microsoft.com/office/drawing/2014/main" id="{7A8DB721-693B-CB45-8B6D-1CBAC46B2E3D}"/>
              </a:ext>
            </a:extLst>
          </p:cNvPr>
          <p:cNvSpPr txBox="1"/>
          <p:nvPr/>
        </p:nvSpPr>
        <p:spPr>
          <a:xfrm>
            <a:off x="10167011" y="5635357"/>
            <a:ext cx="944174" cy="338554"/>
          </a:xfrm>
          <a:prstGeom prst="rect">
            <a:avLst/>
          </a:prstGeom>
          <a:noFill/>
        </p:spPr>
        <p:txBody>
          <a:bodyPr wrap="square" rtlCol="0">
            <a:spAutoFit/>
          </a:bodyPr>
          <a:lstStyle/>
          <a:p>
            <a:r>
              <a:rPr lang="en-US" sz="1600" dirty="0"/>
              <a:t>Success</a:t>
            </a:r>
          </a:p>
        </p:txBody>
      </p:sp>
      <p:sp>
        <p:nvSpPr>
          <p:cNvPr id="18" name="TextBox 17">
            <a:extLst>
              <a:ext uri="{FF2B5EF4-FFF2-40B4-BE49-F238E27FC236}">
                <a16:creationId xmlns:a16="http://schemas.microsoft.com/office/drawing/2014/main" id="{0077DBF1-B718-0F49-94F2-7F72F29FEDB9}"/>
              </a:ext>
            </a:extLst>
          </p:cNvPr>
          <p:cNvSpPr txBox="1"/>
          <p:nvPr/>
        </p:nvSpPr>
        <p:spPr>
          <a:xfrm>
            <a:off x="10172605" y="5871968"/>
            <a:ext cx="944174" cy="338554"/>
          </a:xfrm>
          <a:prstGeom prst="rect">
            <a:avLst/>
          </a:prstGeom>
          <a:noFill/>
        </p:spPr>
        <p:txBody>
          <a:bodyPr wrap="square" rtlCol="0">
            <a:spAutoFit/>
          </a:bodyPr>
          <a:lstStyle/>
          <a:p>
            <a:r>
              <a:rPr lang="en-US" sz="1600" dirty="0"/>
              <a:t>Failure</a:t>
            </a:r>
          </a:p>
        </p:txBody>
      </p:sp>
      <p:sp>
        <p:nvSpPr>
          <p:cNvPr id="19" name="TextBox 18">
            <a:extLst>
              <a:ext uri="{FF2B5EF4-FFF2-40B4-BE49-F238E27FC236}">
                <a16:creationId xmlns:a16="http://schemas.microsoft.com/office/drawing/2014/main" id="{B7241FEC-7E71-5C4D-8B34-A5127469875E}"/>
              </a:ext>
            </a:extLst>
          </p:cNvPr>
          <p:cNvSpPr txBox="1"/>
          <p:nvPr/>
        </p:nvSpPr>
        <p:spPr>
          <a:xfrm>
            <a:off x="9835038" y="5163048"/>
            <a:ext cx="1092530" cy="369332"/>
          </a:xfrm>
          <a:prstGeom prst="rect">
            <a:avLst/>
          </a:prstGeom>
          <a:noFill/>
        </p:spPr>
        <p:txBody>
          <a:bodyPr wrap="square" rtlCol="0">
            <a:spAutoFit/>
          </a:bodyPr>
          <a:lstStyle/>
          <a:p>
            <a:r>
              <a:rPr lang="en-US" dirty="0"/>
              <a:t>Legend</a:t>
            </a:r>
          </a:p>
        </p:txBody>
      </p:sp>
      <p:sp>
        <p:nvSpPr>
          <p:cNvPr id="20" name="TextBox 19">
            <a:extLst>
              <a:ext uri="{FF2B5EF4-FFF2-40B4-BE49-F238E27FC236}">
                <a16:creationId xmlns:a16="http://schemas.microsoft.com/office/drawing/2014/main" id="{6BE54EAD-555E-C44E-962A-97A786E6FFA8}"/>
              </a:ext>
            </a:extLst>
          </p:cNvPr>
          <p:cNvSpPr txBox="1"/>
          <p:nvPr/>
        </p:nvSpPr>
        <p:spPr>
          <a:xfrm>
            <a:off x="451262" y="1968590"/>
            <a:ext cx="3823026" cy="3139321"/>
          </a:xfrm>
          <a:prstGeom prst="rect">
            <a:avLst/>
          </a:prstGeom>
          <a:solidFill>
            <a:schemeClr val="accent2">
              <a:lumMod val="20000"/>
              <a:lumOff val="80000"/>
            </a:schemeClr>
          </a:solidFill>
          <a:ln>
            <a:solidFill>
              <a:schemeClr val="tx1"/>
            </a:solidFill>
          </a:ln>
        </p:spPr>
        <p:txBody>
          <a:bodyPr wrap="square" rtlCol="0">
            <a:spAutoFit/>
          </a:bodyPr>
          <a:lstStyle/>
          <a:p>
            <a:r>
              <a:rPr lang="en-US" dirty="0"/>
              <a:t>This chart examines launches from Kennedy Space Center Launch Complex 39A and breaks down launch outcomes by Success and Failure.</a:t>
            </a:r>
          </a:p>
          <a:p>
            <a:endParaRPr lang="en-US" dirty="0"/>
          </a:p>
          <a:p>
            <a:pPr marL="285750" indent="-285750">
              <a:buFont typeface="Arial" panose="020B0604020202020204" pitchFamily="34" charset="0"/>
              <a:buChar char="•"/>
            </a:pPr>
            <a:r>
              <a:rPr lang="en-US" dirty="0"/>
              <a:t>The breakout of successful launch outcomes, was 76.9% (10 of 13)</a:t>
            </a:r>
          </a:p>
          <a:p>
            <a:endParaRPr lang="en-US" dirty="0"/>
          </a:p>
          <a:p>
            <a:pPr marL="285750" indent="-285750">
              <a:buFont typeface="Arial" panose="020B0604020202020204" pitchFamily="34" charset="0"/>
              <a:buChar char="•"/>
            </a:pPr>
            <a:r>
              <a:rPr lang="en-US" dirty="0"/>
              <a:t>This resulted in Kennedy Space Center Launch Complex 39A having the highest launch success ratio</a:t>
            </a:r>
          </a:p>
        </p:txBody>
      </p:sp>
    </p:spTree>
    <p:extLst>
      <p:ext uri="{BB962C8B-B14F-4D97-AF65-F5344CB8AC3E}">
        <p14:creationId xmlns:p14="http://schemas.microsoft.com/office/powerpoint/2010/main" val="2686449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 Overall Findings</a:t>
            </a:r>
          </a:p>
        </p:txBody>
      </p:sp>
      <p:pic>
        <p:nvPicPr>
          <p:cNvPr id="7" name="Picture 6" descr="A picture containing application&#10;&#10;Description automatically generated">
            <a:extLst>
              <a:ext uri="{FF2B5EF4-FFF2-40B4-BE49-F238E27FC236}">
                <a16:creationId xmlns:a16="http://schemas.microsoft.com/office/drawing/2014/main" id="{0E4A574C-8507-E444-AB90-EF9D12DA56D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9375" y="2421746"/>
            <a:ext cx="11678920" cy="2634996"/>
          </a:xfrm>
          <a:prstGeom prst="rect">
            <a:avLst/>
          </a:prstGeom>
        </p:spPr>
      </p:pic>
      <p:sp>
        <p:nvSpPr>
          <p:cNvPr id="8" name="TextBox 7">
            <a:extLst>
              <a:ext uri="{FF2B5EF4-FFF2-40B4-BE49-F238E27FC236}">
                <a16:creationId xmlns:a16="http://schemas.microsoft.com/office/drawing/2014/main" id="{8BCD2784-8D39-5D4D-9D1F-3110C0EA7BF4}"/>
              </a:ext>
            </a:extLst>
          </p:cNvPr>
          <p:cNvSpPr txBox="1"/>
          <p:nvPr/>
        </p:nvSpPr>
        <p:spPr>
          <a:xfrm>
            <a:off x="603761" y="1365667"/>
            <a:ext cx="10998436" cy="923330"/>
          </a:xfrm>
          <a:prstGeom prst="rect">
            <a:avLst/>
          </a:prstGeom>
          <a:solidFill>
            <a:schemeClr val="accent2">
              <a:lumMod val="20000"/>
              <a:lumOff val="80000"/>
            </a:schemeClr>
          </a:solidFill>
          <a:ln>
            <a:solidFill>
              <a:schemeClr val="tx1"/>
            </a:solidFill>
          </a:ln>
        </p:spPr>
        <p:txBody>
          <a:bodyPr wrap="square" rtlCol="0">
            <a:spAutoFit/>
          </a:bodyPr>
          <a:lstStyle/>
          <a:p>
            <a:r>
              <a:rPr lang="en-US" dirty="0"/>
              <a:t>This chart accounts for launches from all sites and payload ranges, with each launch labeled with a color-coded Booster Version Category.  The x-axis shows the range of Payload Mass in kilograms (kg) and the y-axis shows launch outcomes, where Class of 1 indicates a successful launch outcome and Class of 0 indicates a failed launch outcome.</a:t>
            </a:r>
          </a:p>
        </p:txBody>
      </p:sp>
      <p:sp>
        <p:nvSpPr>
          <p:cNvPr id="10" name="TextBox 9">
            <a:extLst>
              <a:ext uri="{FF2B5EF4-FFF2-40B4-BE49-F238E27FC236}">
                <a16:creationId xmlns:a16="http://schemas.microsoft.com/office/drawing/2014/main" id="{BFBC2F8E-472C-1B42-8950-D9C05D3172C5}"/>
              </a:ext>
            </a:extLst>
          </p:cNvPr>
          <p:cNvSpPr txBox="1"/>
          <p:nvPr/>
        </p:nvSpPr>
        <p:spPr>
          <a:xfrm>
            <a:off x="498764" y="5201392"/>
            <a:ext cx="9690265" cy="1225819"/>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7D2EE9A1-D079-964D-8291-65B2FA8FE0B7}"/>
              </a:ext>
            </a:extLst>
          </p:cNvPr>
          <p:cNvSpPr txBox="1"/>
          <p:nvPr/>
        </p:nvSpPr>
        <p:spPr>
          <a:xfrm>
            <a:off x="593750" y="5187443"/>
            <a:ext cx="10998436" cy="1477328"/>
          </a:xfrm>
          <a:prstGeom prst="rect">
            <a:avLst/>
          </a:prstGeom>
          <a:solidFill>
            <a:schemeClr val="accent2">
              <a:lumMod val="20000"/>
              <a:lumOff val="80000"/>
            </a:schemeClr>
          </a:solidFill>
          <a:ln>
            <a:solidFill>
              <a:schemeClr val="tx1"/>
            </a:solidFill>
          </a:ln>
        </p:spPr>
        <p:txBody>
          <a:bodyPr wrap="square" rtlCol="0">
            <a:spAutoFit/>
          </a:bodyPr>
          <a:lstStyle/>
          <a:p>
            <a:pPr marL="285750" indent="-285750">
              <a:buFont typeface="Arial" panose="020B0604020202020204" pitchFamily="34" charset="0"/>
              <a:buChar char="•"/>
            </a:pPr>
            <a:r>
              <a:rPr lang="en-US" dirty="0"/>
              <a:t>Most launches occur with Payload Mass ranging from 500 to 6000 kg</a:t>
            </a:r>
          </a:p>
          <a:p>
            <a:pPr marL="285750" indent="-285750">
              <a:buFont typeface="Arial" panose="020B0604020202020204" pitchFamily="34" charset="0"/>
              <a:buChar char="•"/>
            </a:pPr>
            <a:r>
              <a:rPr lang="en-US" dirty="0"/>
              <a:t>The majority of successful launch outcomes occur with Payload Mass ranging from 2000 to 6000 kg</a:t>
            </a:r>
          </a:p>
          <a:p>
            <a:pPr marL="285750" indent="-285750">
              <a:buFont typeface="Arial" panose="020B0604020202020204" pitchFamily="34" charset="0"/>
              <a:buChar char="•"/>
            </a:pPr>
            <a:r>
              <a:rPr lang="en-US" dirty="0"/>
              <a:t>The FT Booster Version Category had the most successful launch outcomes, followed by the B4</a:t>
            </a:r>
          </a:p>
          <a:p>
            <a:pPr marL="285750" indent="-285750">
              <a:buFont typeface="Arial" panose="020B0604020202020204" pitchFamily="34" charset="0"/>
              <a:buChar char="•"/>
            </a:pPr>
            <a:r>
              <a:rPr lang="en-US" dirty="0"/>
              <a:t>In this Payload Mass range (2000 – 6000 kg) the percentage of launch outcomes that were successful is 53% (17 of 32)</a:t>
            </a:r>
          </a:p>
        </p:txBody>
      </p:sp>
    </p:spTree>
    <p:extLst>
      <p:ext uri="{BB962C8B-B14F-4D97-AF65-F5344CB8AC3E}">
        <p14:creationId xmlns:p14="http://schemas.microsoft.com/office/powerpoint/2010/main" val="2589818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594423" y="1563451"/>
            <a:ext cx="9012618" cy="40013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tx1"/>
                </a:solidFill>
                <a:latin typeface="+mn-lt"/>
              </a:rPr>
              <a:t>In this project, we want to determine if we can predict whether the Falcon 9 first stage will land successfully.  SpaceX advertises Falcon 9 rocket launches on its website with a cost of $62M; other providers cost up to $165M; much of the savings because SpaceX can reuse the first stage. </a:t>
            </a:r>
          </a:p>
          <a:p>
            <a:pPr>
              <a:lnSpc>
                <a:spcPct val="100000"/>
              </a:lnSpc>
              <a:spcBef>
                <a:spcPts val="1400"/>
              </a:spcBef>
            </a:pPr>
            <a:r>
              <a:rPr lang="en-US" sz="2000" dirty="0">
                <a:solidFill>
                  <a:schemeClr val="tx1"/>
                </a:solidFill>
                <a:latin typeface="+mn-lt"/>
              </a:rPr>
              <a:t>If we can determine whether the first stage will land, we can determine the cost of a launch. This information can be used if an alternate company wants to bid against SpaceX for a rocket launch. </a:t>
            </a:r>
          </a:p>
          <a:p>
            <a:pPr>
              <a:lnSpc>
                <a:spcPct val="100000"/>
              </a:lnSpc>
              <a:spcBef>
                <a:spcPts val="1400"/>
              </a:spcBef>
            </a:pPr>
            <a:r>
              <a:rPr lang="en-US" sz="2000" dirty="0">
                <a:solidFill>
                  <a:schemeClr val="tx1"/>
                </a:solidFill>
                <a:latin typeface="+mn-lt"/>
              </a:rPr>
              <a:t>We will obtain launch data from SpaceX and open-source web sites, apply Exploratory Data Analysis and Interactive Visual Analytic methods to develop and refine Feature Sets and Launch Outcome Label Sets, and then predict launch outcomes using Predictive Analysis algorithms.</a:t>
            </a:r>
          </a:p>
          <a:p>
            <a:pPr>
              <a:lnSpc>
                <a:spcPct val="100000"/>
              </a:lnSpc>
              <a:spcBef>
                <a:spcPts val="1400"/>
              </a:spcBef>
            </a:pPr>
            <a:endParaRPr lang="en-US" sz="2000" dirty="0">
              <a:solidFill>
                <a:schemeClr val="tx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4126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sz="2800" dirty="0">
                <a:solidFill>
                  <a:srgbClr val="0B49CB"/>
                </a:solidFill>
                <a:latin typeface="Abadi"/>
              </a:rPr>
              <a:t>Payload vs. Launch Outcome - Lower Range of Payload Mass</a:t>
            </a:r>
          </a:p>
        </p:txBody>
      </p:sp>
      <p:sp>
        <p:nvSpPr>
          <p:cNvPr id="8" name="TextBox 7">
            <a:extLst>
              <a:ext uri="{FF2B5EF4-FFF2-40B4-BE49-F238E27FC236}">
                <a16:creationId xmlns:a16="http://schemas.microsoft.com/office/drawing/2014/main" id="{8BCD2784-8D39-5D4D-9D1F-3110C0EA7BF4}"/>
              </a:ext>
            </a:extLst>
          </p:cNvPr>
          <p:cNvSpPr txBox="1"/>
          <p:nvPr/>
        </p:nvSpPr>
        <p:spPr>
          <a:xfrm>
            <a:off x="2717571" y="1365667"/>
            <a:ext cx="6770820" cy="369332"/>
          </a:xfrm>
          <a:prstGeom prst="rect">
            <a:avLst/>
          </a:prstGeom>
          <a:solidFill>
            <a:schemeClr val="accent2">
              <a:lumMod val="20000"/>
              <a:lumOff val="80000"/>
            </a:schemeClr>
          </a:solidFill>
          <a:ln>
            <a:solidFill>
              <a:schemeClr val="tx1"/>
            </a:solidFill>
          </a:ln>
        </p:spPr>
        <p:txBody>
          <a:bodyPr wrap="square" rtlCol="0">
            <a:spAutoFit/>
          </a:bodyPr>
          <a:lstStyle/>
          <a:p>
            <a:r>
              <a:rPr lang="en-US" dirty="0"/>
              <a:t>This chart accounts for launches with Payload Mass less than 2000 kg.</a:t>
            </a:r>
          </a:p>
        </p:txBody>
      </p:sp>
      <p:sp>
        <p:nvSpPr>
          <p:cNvPr id="10" name="TextBox 9">
            <a:extLst>
              <a:ext uri="{FF2B5EF4-FFF2-40B4-BE49-F238E27FC236}">
                <a16:creationId xmlns:a16="http://schemas.microsoft.com/office/drawing/2014/main" id="{BFBC2F8E-472C-1B42-8950-D9C05D3172C5}"/>
              </a:ext>
            </a:extLst>
          </p:cNvPr>
          <p:cNvSpPr txBox="1"/>
          <p:nvPr/>
        </p:nvSpPr>
        <p:spPr>
          <a:xfrm>
            <a:off x="498764" y="5201392"/>
            <a:ext cx="9690265" cy="1225819"/>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7D2EE9A1-D079-964D-8291-65B2FA8FE0B7}"/>
              </a:ext>
            </a:extLst>
          </p:cNvPr>
          <p:cNvSpPr txBox="1"/>
          <p:nvPr/>
        </p:nvSpPr>
        <p:spPr>
          <a:xfrm>
            <a:off x="261261" y="5187443"/>
            <a:ext cx="10747169" cy="1323439"/>
          </a:xfrm>
          <a:prstGeom prst="rect">
            <a:avLst/>
          </a:prstGeom>
          <a:solidFill>
            <a:schemeClr val="accent2">
              <a:lumMod val="20000"/>
              <a:lumOff val="80000"/>
            </a:schemeClr>
          </a:solidFill>
          <a:ln>
            <a:solidFill>
              <a:schemeClr val="tx1"/>
            </a:solidFill>
          </a:ln>
        </p:spPr>
        <p:txBody>
          <a:bodyPr wrap="square" rtlCol="0">
            <a:spAutoFit/>
          </a:bodyPr>
          <a:lstStyle/>
          <a:p>
            <a:pPr marL="285750" indent="-285750">
              <a:buFont typeface="Arial" panose="020B0604020202020204" pitchFamily="34" charset="0"/>
              <a:buChar char="•"/>
            </a:pPr>
            <a:r>
              <a:rPr lang="en-US" sz="2000" dirty="0"/>
              <a:t>There were ten launches with payloads less than 2000 kg</a:t>
            </a:r>
          </a:p>
          <a:p>
            <a:pPr marL="285750" indent="-285750">
              <a:buFont typeface="Arial" panose="020B0604020202020204" pitchFamily="34" charset="0"/>
              <a:buChar char="•"/>
            </a:pPr>
            <a:r>
              <a:rPr lang="en-US" sz="2000" dirty="0"/>
              <a:t>Three successful launches included Booster Version Categories of FT, B4 and v1.1</a:t>
            </a:r>
          </a:p>
          <a:p>
            <a:pPr marL="285750" indent="-285750">
              <a:buFont typeface="Arial" panose="020B0604020202020204" pitchFamily="34" charset="0"/>
              <a:buChar char="•"/>
            </a:pPr>
            <a:r>
              <a:rPr lang="en-US" sz="2000" dirty="0"/>
              <a:t>Seven failed launches included Booster Version Categories of v1.0 and v1.1</a:t>
            </a:r>
          </a:p>
          <a:p>
            <a:pPr marL="285750" indent="-285750">
              <a:buFont typeface="Arial" panose="020B0604020202020204" pitchFamily="34" charset="0"/>
              <a:buChar char="•"/>
            </a:pPr>
            <a:r>
              <a:rPr lang="en-US" sz="2000" dirty="0"/>
              <a:t>In this Payload Mass range the resulting percentage of launch outcomes that were successful is 30%</a:t>
            </a:r>
          </a:p>
        </p:txBody>
      </p:sp>
      <p:pic>
        <p:nvPicPr>
          <p:cNvPr id="6" name="Picture 5" descr="Graphical user interface, application&#10;&#10;Description automatically generated">
            <a:extLst>
              <a:ext uri="{FF2B5EF4-FFF2-40B4-BE49-F238E27FC236}">
                <a16:creationId xmlns:a16="http://schemas.microsoft.com/office/drawing/2014/main" id="{20611F5F-B148-884A-AA3C-B5DF8D1EC02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1250" y="2101808"/>
            <a:ext cx="11659616" cy="2538476"/>
          </a:xfrm>
          <a:prstGeom prst="rect">
            <a:avLst/>
          </a:prstGeom>
        </p:spPr>
      </p:pic>
    </p:spTree>
    <p:extLst>
      <p:ext uri="{BB962C8B-B14F-4D97-AF65-F5344CB8AC3E}">
        <p14:creationId xmlns:p14="http://schemas.microsoft.com/office/powerpoint/2010/main" val="13620326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841261" y="565154"/>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Payload vs. Launch Outcome - Higher Range of Payload Mass</a:t>
            </a:r>
          </a:p>
        </p:txBody>
      </p:sp>
      <p:sp>
        <p:nvSpPr>
          <p:cNvPr id="8" name="TextBox 7">
            <a:extLst>
              <a:ext uri="{FF2B5EF4-FFF2-40B4-BE49-F238E27FC236}">
                <a16:creationId xmlns:a16="http://schemas.microsoft.com/office/drawing/2014/main" id="{8BCD2784-8D39-5D4D-9D1F-3110C0EA7BF4}"/>
              </a:ext>
            </a:extLst>
          </p:cNvPr>
          <p:cNvSpPr txBox="1"/>
          <p:nvPr/>
        </p:nvSpPr>
        <p:spPr>
          <a:xfrm>
            <a:off x="2563193" y="1365667"/>
            <a:ext cx="7079570" cy="369332"/>
          </a:xfrm>
          <a:prstGeom prst="rect">
            <a:avLst/>
          </a:prstGeom>
          <a:solidFill>
            <a:schemeClr val="accent2">
              <a:lumMod val="20000"/>
              <a:lumOff val="80000"/>
            </a:schemeClr>
          </a:solidFill>
          <a:ln>
            <a:solidFill>
              <a:schemeClr val="tx1"/>
            </a:solidFill>
          </a:ln>
        </p:spPr>
        <p:txBody>
          <a:bodyPr wrap="square" rtlCol="0">
            <a:spAutoFit/>
          </a:bodyPr>
          <a:lstStyle/>
          <a:p>
            <a:r>
              <a:rPr lang="en-US" dirty="0"/>
              <a:t>This chart accounts for launches with Payload Mass greater than 6000 kg.</a:t>
            </a:r>
          </a:p>
        </p:txBody>
      </p:sp>
      <p:sp>
        <p:nvSpPr>
          <p:cNvPr id="10" name="TextBox 9">
            <a:extLst>
              <a:ext uri="{FF2B5EF4-FFF2-40B4-BE49-F238E27FC236}">
                <a16:creationId xmlns:a16="http://schemas.microsoft.com/office/drawing/2014/main" id="{BFBC2F8E-472C-1B42-8950-D9C05D3172C5}"/>
              </a:ext>
            </a:extLst>
          </p:cNvPr>
          <p:cNvSpPr txBox="1"/>
          <p:nvPr/>
        </p:nvSpPr>
        <p:spPr>
          <a:xfrm>
            <a:off x="498764" y="5201392"/>
            <a:ext cx="9690265" cy="1225819"/>
          </a:xfrm>
          <a:prstGeom prst="rect">
            <a:avLst/>
          </a:prstGeom>
          <a:noFill/>
        </p:spPr>
        <p:txBody>
          <a:bodyPr wrap="square" rtlCol="0">
            <a:spAutoFit/>
          </a:bodyPr>
          <a:lstStyle/>
          <a:p>
            <a:endParaRPr lang="en-US" dirty="0"/>
          </a:p>
        </p:txBody>
      </p:sp>
      <p:sp>
        <p:nvSpPr>
          <p:cNvPr id="13" name="TextBox 12">
            <a:extLst>
              <a:ext uri="{FF2B5EF4-FFF2-40B4-BE49-F238E27FC236}">
                <a16:creationId xmlns:a16="http://schemas.microsoft.com/office/drawing/2014/main" id="{7D2EE9A1-D079-964D-8291-65B2FA8FE0B7}"/>
              </a:ext>
            </a:extLst>
          </p:cNvPr>
          <p:cNvSpPr txBox="1"/>
          <p:nvPr/>
        </p:nvSpPr>
        <p:spPr>
          <a:xfrm>
            <a:off x="273127" y="5187443"/>
            <a:ext cx="10770922" cy="1323439"/>
          </a:xfrm>
          <a:prstGeom prst="rect">
            <a:avLst/>
          </a:prstGeom>
          <a:solidFill>
            <a:schemeClr val="accent2">
              <a:lumMod val="20000"/>
              <a:lumOff val="80000"/>
            </a:schemeClr>
          </a:solidFill>
          <a:ln>
            <a:solidFill>
              <a:schemeClr val="tx1"/>
            </a:solidFill>
          </a:ln>
        </p:spPr>
        <p:txBody>
          <a:bodyPr wrap="square" rtlCol="0">
            <a:spAutoFit/>
          </a:bodyPr>
          <a:lstStyle/>
          <a:p>
            <a:pPr marL="285750" indent="-285750">
              <a:buFont typeface="Arial" panose="020B0604020202020204" pitchFamily="34" charset="0"/>
              <a:buChar char="•"/>
            </a:pPr>
            <a:r>
              <a:rPr lang="en-US" sz="2000" dirty="0"/>
              <a:t>There were six launches with payloads greater than 6000 kg</a:t>
            </a:r>
          </a:p>
          <a:p>
            <a:pPr marL="285750" indent="-285750">
              <a:buFont typeface="Arial" panose="020B0604020202020204" pitchFamily="34" charset="0"/>
              <a:buChar char="•"/>
            </a:pPr>
            <a:r>
              <a:rPr lang="en-US" sz="2000" dirty="0"/>
              <a:t>There was one successful launch with a B4 Booster Version Category</a:t>
            </a:r>
          </a:p>
          <a:p>
            <a:pPr marL="285750" indent="-285750">
              <a:buFont typeface="Arial" panose="020B0604020202020204" pitchFamily="34" charset="0"/>
              <a:buChar char="•"/>
            </a:pPr>
            <a:r>
              <a:rPr lang="en-US" sz="2000" dirty="0"/>
              <a:t>The other five launches failed with Booster Version Categories of B4 and FT</a:t>
            </a:r>
          </a:p>
          <a:p>
            <a:pPr marL="285750" indent="-285750">
              <a:buFont typeface="Arial" panose="020B0604020202020204" pitchFamily="34" charset="0"/>
              <a:buChar char="•"/>
            </a:pPr>
            <a:r>
              <a:rPr lang="en-US" sz="2000" dirty="0"/>
              <a:t>In this Payload Mass range the resulting percentage of launch outcomes that were successful is 17%</a:t>
            </a:r>
          </a:p>
        </p:txBody>
      </p:sp>
      <p:pic>
        <p:nvPicPr>
          <p:cNvPr id="11" name="Picture 10" descr="Graphical user interface, application, Teams&#10;&#10;Description automatically generated">
            <a:extLst>
              <a:ext uri="{FF2B5EF4-FFF2-40B4-BE49-F238E27FC236}">
                <a16:creationId xmlns:a16="http://schemas.microsoft.com/office/drawing/2014/main" id="{2DDAF5DC-F165-6741-8FF1-4500B942A6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3126" y="2123976"/>
            <a:ext cx="11654790" cy="2495042"/>
          </a:xfrm>
          <a:prstGeom prst="rect">
            <a:avLst/>
          </a:prstGeom>
        </p:spPr>
      </p:pic>
    </p:spTree>
    <p:extLst>
      <p:ext uri="{BB962C8B-B14F-4D97-AF65-F5344CB8AC3E}">
        <p14:creationId xmlns:p14="http://schemas.microsoft.com/office/powerpoint/2010/main" val="625806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TextBox 6">
            <a:extLst>
              <a:ext uri="{FF2B5EF4-FFF2-40B4-BE49-F238E27FC236}">
                <a16:creationId xmlns:a16="http://schemas.microsoft.com/office/drawing/2014/main" id="{8DF1941A-7249-334C-AFCF-E09D97D5EC7B}"/>
              </a:ext>
            </a:extLst>
          </p:cNvPr>
          <p:cNvSpPr txBox="1"/>
          <p:nvPr/>
        </p:nvSpPr>
        <p:spPr>
          <a:xfrm>
            <a:off x="1857375" y="5625463"/>
            <a:ext cx="8477250" cy="1015663"/>
          </a:xfrm>
          <a:prstGeom prst="rect">
            <a:avLst/>
          </a:prstGeom>
          <a:solidFill>
            <a:schemeClr val="accent2">
              <a:lumMod val="20000"/>
              <a:lumOff val="80000"/>
            </a:schemeClr>
          </a:solidFill>
          <a:ln>
            <a:solidFill>
              <a:schemeClr val="tx1"/>
            </a:solidFill>
          </a:ln>
        </p:spPr>
        <p:txBody>
          <a:bodyPr wrap="square" rtlCol="0">
            <a:spAutoFit/>
          </a:bodyPr>
          <a:lstStyle/>
          <a:p>
            <a:pPr marL="342900" indent="-342900">
              <a:buFont typeface="Arial" panose="020B0604020202020204" pitchFamily="34" charset="0"/>
              <a:buChar char="•"/>
            </a:pPr>
            <a:r>
              <a:rPr lang="en-US" sz="2000" dirty="0"/>
              <a:t>The Decision Tree classification method had the best accuracy</a:t>
            </a:r>
          </a:p>
          <a:p>
            <a:pPr marL="342900" indent="-342900">
              <a:buFont typeface="Arial" panose="020B0604020202020204" pitchFamily="34" charset="0"/>
              <a:buChar char="•"/>
            </a:pPr>
            <a:r>
              <a:rPr lang="en-US" sz="2000" dirty="0"/>
              <a:t>Decision Tree F1 score of .836 versus a score of .815 for the other three methods </a:t>
            </a:r>
          </a:p>
        </p:txBody>
      </p:sp>
      <p:graphicFrame>
        <p:nvGraphicFramePr>
          <p:cNvPr id="8" name="Chart 7">
            <a:extLst>
              <a:ext uri="{FF2B5EF4-FFF2-40B4-BE49-F238E27FC236}">
                <a16:creationId xmlns:a16="http://schemas.microsoft.com/office/drawing/2014/main" id="{51258D86-FFC0-D94D-B4F5-AE8B7CE7921A}"/>
              </a:ext>
            </a:extLst>
          </p:cNvPr>
          <p:cNvGraphicFramePr>
            <a:graphicFrameLocks/>
          </p:cNvGraphicFramePr>
          <p:nvPr/>
        </p:nvGraphicFramePr>
        <p:xfrm>
          <a:off x="1860550" y="1530350"/>
          <a:ext cx="8470900" cy="3797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From the Decision Tree Model</a:t>
            </a:r>
            <a:endParaRPr lang="en-US" dirty="0">
              <a:solidFill>
                <a:srgbClr val="0B49CB"/>
              </a:solidFill>
            </a:endParaRPr>
          </a:p>
        </p:txBody>
      </p:sp>
      <p:pic>
        <p:nvPicPr>
          <p:cNvPr id="7" name="Picture 6" descr="Chart, treemap chart&#10;&#10;Description automatically generated">
            <a:extLst>
              <a:ext uri="{FF2B5EF4-FFF2-40B4-BE49-F238E27FC236}">
                <a16:creationId xmlns:a16="http://schemas.microsoft.com/office/drawing/2014/main" id="{0DF35332-083B-1A47-A221-8E1724E76F4B}"/>
              </a:ext>
            </a:extLst>
          </p:cNvPr>
          <p:cNvPicPr>
            <a:picLocks noChangeAspect="1"/>
          </p:cNvPicPr>
          <p:nvPr/>
        </p:nvPicPr>
        <p:blipFill>
          <a:blip r:embed="rId3"/>
          <a:stretch>
            <a:fillRect/>
          </a:stretch>
        </p:blipFill>
        <p:spPr>
          <a:xfrm>
            <a:off x="3403600" y="1500000"/>
            <a:ext cx="5384800" cy="4000500"/>
          </a:xfrm>
          <a:prstGeom prst="rect">
            <a:avLst/>
          </a:prstGeom>
        </p:spPr>
      </p:pic>
      <p:sp>
        <p:nvSpPr>
          <p:cNvPr id="10" name="TextBox 9">
            <a:extLst>
              <a:ext uri="{FF2B5EF4-FFF2-40B4-BE49-F238E27FC236}">
                <a16:creationId xmlns:a16="http://schemas.microsoft.com/office/drawing/2014/main" id="{F1FBA646-E98B-CC48-A0D2-63758DF4911A}"/>
              </a:ext>
            </a:extLst>
          </p:cNvPr>
          <p:cNvSpPr txBox="1"/>
          <p:nvPr/>
        </p:nvSpPr>
        <p:spPr>
          <a:xfrm>
            <a:off x="1857375" y="5625463"/>
            <a:ext cx="8477250" cy="1015663"/>
          </a:xfrm>
          <a:prstGeom prst="rect">
            <a:avLst/>
          </a:prstGeom>
          <a:solidFill>
            <a:schemeClr val="accent2">
              <a:lumMod val="20000"/>
              <a:lumOff val="80000"/>
            </a:schemeClr>
          </a:solidFill>
          <a:ln>
            <a:solidFill>
              <a:schemeClr val="tx1"/>
            </a:solidFill>
          </a:ln>
        </p:spPr>
        <p:txBody>
          <a:bodyPr wrap="square" rtlCol="0">
            <a:spAutoFit/>
          </a:bodyPr>
          <a:lstStyle/>
          <a:p>
            <a:pPr marL="342900" indent="-342900">
              <a:buFont typeface="Arial" panose="020B0604020202020204" pitchFamily="34" charset="0"/>
              <a:buChar char="•"/>
            </a:pPr>
            <a:r>
              <a:rPr lang="en-US" sz="2000" dirty="0"/>
              <a:t>The Decision Tree classification method correctly predicted 10 of the 12 ‘landed results’ (83.3%)</a:t>
            </a:r>
          </a:p>
          <a:p>
            <a:pPr marL="342900" indent="-342900">
              <a:buFont typeface="Arial" panose="020B0604020202020204" pitchFamily="34" charset="0"/>
              <a:buChar char="•"/>
            </a:pPr>
            <a:r>
              <a:rPr lang="en-US" sz="2000" dirty="0"/>
              <a:t>The method correctly predicted 5 of the 6 ‘did not land’ results (83.3%</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5126" y="1564881"/>
            <a:ext cx="10515599" cy="46142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Exploratory data analysis – identified relationships (main effects and interactions) with several variables to help develop the features data set for classification (e.g., </a:t>
            </a:r>
            <a:r>
              <a:rPr lang="en-US" sz="2000" dirty="0">
                <a:solidFill>
                  <a:schemeClr val="accent3">
                    <a:lumMod val="25000"/>
                  </a:schemeClr>
                </a:solidFill>
                <a:latin typeface="+mn-lt"/>
              </a:rPr>
              <a:t>Landing Outcomes and Success, Launch Site, Payload, Orbit, Booster Version, Landing Pad); in particular:</a:t>
            </a:r>
          </a:p>
          <a:p>
            <a:pPr lvl="1">
              <a:lnSpc>
                <a:spcPct val="100000"/>
              </a:lnSpc>
              <a:spcBef>
                <a:spcPts val="1400"/>
              </a:spcBef>
            </a:pPr>
            <a:r>
              <a:rPr lang="en-US" sz="1600" dirty="0">
                <a:solidFill>
                  <a:schemeClr val="accent3">
                    <a:lumMod val="25000"/>
                  </a:schemeClr>
                </a:solidFill>
                <a:latin typeface="+mn-lt"/>
              </a:rPr>
              <a:t>Orbits with highest launch success include Sun Synchronous Orbit (SSO), Highly Elliptical Orbit (HEO), Geosynchronous Orbit (GEO), and Earth Sun Lagrange Point (ES-L1), all at 100%</a:t>
            </a:r>
          </a:p>
          <a:p>
            <a:pPr lvl="1">
              <a:lnSpc>
                <a:spcPct val="100000"/>
              </a:lnSpc>
              <a:spcBef>
                <a:spcPts val="1400"/>
              </a:spcBef>
            </a:pPr>
            <a:r>
              <a:rPr lang="en-US" sz="1600" dirty="0">
                <a:solidFill>
                  <a:schemeClr val="accent3">
                    <a:lumMod val="25000"/>
                  </a:schemeClr>
                </a:solidFill>
                <a:latin typeface="+mn-lt"/>
              </a:rPr>
              <a:t>Launch success generally appears to improve over time between 2010-2020</a:t>
            </a:r>
          </a:p>
          <a:p>
            <a:pPr lvl="1">
              <a:lnSpc>
                <a:spcPct val="100000"/>
              </a:lnSpc>
              <a:spcBef>
                <a:spcPts val="1400"/>
              </a:spcBef>
            </a:pPr>
            <a:endParaRPr lang="en-US" sz="14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Predictive analysis</a:t>
            </a:r>
          </a:p>
          <a:p>
            <a:pPr lvl="1">
              <a:lnSpc>
                <a:spcPct val="100000"/>
              </a:lnSpc>
              <a:spcBef>
                <a:spcPts val="1400"/>
              </a:spcBef>
            </a:pPr>
            <a:r>
              <a:rPr lang="en-US" sz="2000" dirty="0">
                <a:solidFill>
                  <a:schemeClr val="accent3">
                    <a:lumMod val="25000"/>
                  </a:schemeClr>
                </a:solidFill>
                <a:latin typeface="+mn-lt"/>
              </a:rPr>
              <a:t>Among the four models, Decision Tree distinguishes best between the different classes, with 83.3% prediction accuracy for ‘landed’ results and ‘did not land’ results</a:t>
            </a:r>
          </a:p>
          <a:p>
            <a:pPr lvl="1">
              <a:lnSpc>
                <a:spcPct val="100000"/>
              </a:lnSpc>
              <a:spcBef>
                <a:spcPts val="1400"/>
              </a:spcBef>
            </a:pPr>
            <a:r>
              <a:rPr lang="en-US" sz="2000" dirty="0">
                <a:solidFill>
                  <a:schemeClr val="accent3">
                    <a:lumMod val="25000"/>
                  </a:schemeClr>
                </a:solidFill>
                <a:latin typeface="+mn-lt"/>
              </a:rPr>
              <a:t>The other three models had identical prediction results (100% correct ‘landed’ results, 50% correct ‘did not land’ results)</a:t>
            </a:r>
          </a:p>
          <a:p>
            <a:pPr>
              <a:lnSpc>
                <a:spcPct val="100000"/>
              </a:lnSpc>
              <a:spcBef>
                <a:spcPts val="1400"/>
              </a:spcBef>
            </a:pPr>
            <a:endParaRPr lang="en-US" sz="2200" dirty="0">
              <a:solidFill>
                <a:schemeClr val="accent3">
                  <a:lumMod val="25000"/>
                </a:schemeClr>
              </a:solidFill>
              <a:latin typeface="+mn-lt"/>
            </a:endParaRPr>
          </a:p>
          <a:p>
            <a:pPr lvl="1"/>
            <a:endParaRPr lang="en-US" sz="2000" dirty="0">
              <a:latin typeface="+mn-lt"/>
            </a:endParaRPr>
          </a:p>
          <a:p>
            <a:pPr marL="457200" lvl="1" indent="0">
              <a:buNone/>
            </a:pPr>
            <a:endParaRPr lang="en-US" sz="2000"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 and Predictive Analysis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5126" y="1564882"/>
            <a:ext cx="10515599" cy="43143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rPr>
              <a:t>Folium visual analytics - launch sites are in close proximity to highways, rail lines and coastlines, but further in distance from cities</a:t>
            </a: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r>
              <a:rPr lang="en-US" sz="2200" dirty="0">
                <a:solidFill>
                  <a:schemeClr val="accent3">
                    <a:lumMod val="25000"/>
                  </a:schemeClr>
                </a:solidFill>
                <a:latin typeface="+mn-lt"/>
              </a:rPr>
              <a:t>Plotly Dashboard visual analytics </a:t>
            </a:r>
          </a:p>
          <a:p>
            <a:pPr lvl="1">
              <a:lnSpc>
                <a:spcPct val="100000"/>
              </a:lnSpc>
              <a:spcBef>
                <a:spcPts val="1400"/>
              </a:spcBef>
            </a:pPr>
            <a:r>
              <a:rPr lang="en-US" sz="1800" dirty="0">
                <a:solidFill>
                  <a:schemeClr val="accent3">
                    <a:lumMod val="25000"/>
                  </a:schemeClr>
                </a:solidFill>
                <a:latin typeface="+mn-lt"/>
              </a:rPr>
              <a:t>Kennedy Space Center Launch Complex 39A had the highest number of successful launches of the four launch sites in study, as well as the highest percentage of launches with successful outcomes</a:t>
            </a:r>
          </a:p>
          <a:p>
            <a:pPr lvl="1">
              <a:lnSpc>
                <a:spcPct val="100000"/>
              </a:lnSpc>
              <a:spcBef>
                <a:spcPts val="1400"/>
              </a:spcBef>
            </a:pPr>
            <a:r>
              <a:rPr lang="en-US" sz="1800" dirty="0">
                <a:solidFill>
                  <a:schemeClr val="accent3">
                    <a:lumMod val="25000"/>
                  </a:schemeClr>
                </a:solidFill>
                <a:latin typeface="+mn-lt"/>
              </a:rPr>
              <a:t>Booster Version Category FT had the highest number of successful launches of the five Booster Version categories</a:t>
            </a:r>
          </a:p>
          <a:p>
            <a:pPr lvl="1">
              <a:lnSpc>
                <a:spcPct val="100000"/>
              </a:lnSpc>
              <a:spcBef>
                <a:spcPts val="1400"/>
              </a:spcBef>
            </a:pPr>
            <a:r>
              <a:rPr lang="en-US" sz="1800" dirty="0">
                <a:solidFill>
                  <a:schemeClr val="accent3">
                    <a:lumMod val="25000"/>
                  </a:schemeClr>
                </a:solidFill>
                <a:latin typeface="+mn-lt"/>
              </a:rPr>
              <a:t>The majority of successful launch outcomes occur payload mass ranging between 2000 and 6000 Kg</a:t>
            </a:r>
          </a:p>
          <a:p>
            <a:pPr marL="0" indent="0">
              <a:lnSpc>
                <a:spcPct val="100000"/>
              </a:lnSpc>
              <a:spcBef>
                <a:spcPts val="1400"/>
              </a:spcBef>
              <a:buNone/>
            </a:pPr>
            <a:endParaRPr lang="en-US" sz="20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lvl="1"/>
            <a:endParaRPr lang="en-US" sz="2000" dirty="0">
              <a:latin typeface="+mn-lt"/>
            </a:endParaRPr>
          </a:p>
          <a:p>
            <a:pPr marL="457200" lvl="1" indent="0">
              <a:buNone/>
            </a:pPr>
            <a:endParaRPr lang="en-US" sz="2000" dirty="0">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Visual Analytics</a:t>
            </a:r>
            <a:endParaRPr lang="en-US" dirty="0">
              <a:solidFill>
                <a:srgbClr val="0B49CB"/>
              </a:solidFill>
            </a:endParaRPr>
          </a:p>
        </p:txBody>
      </p:sp>
    </p:spTree>
    <p:extLst>
      <p:ext uri="{BB962C8B-B14F-4D97-AF65-F5344CB8AC3E}">
        <p14:creationId xmlns:p14="http://schemas.microsoft.com/office/powerpoint/2010/main" val="2390952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5" name="Content Placeholder 2">
            <a:extLst>
              <a:ext uri="{FF2B5EF4-FFF2-40B4-BE49-F238E27FC236}">
                <a16:creationId xmlns:a16="http://schemas.microsoft.com/office/drawing/2014/main" id="{A7345CB0-EA59-FA4C-8146-3E215B6D346B}"/>
              </a:ext>
            </a:extLst>
          </p:cNvPr>
          <p:cNvSpPr txBox="1">
            <a:spLocks/>
          </p:cNvSpPr>
          <p:nvPr/>
        </p:nvSpPr>
        <p:spPr>
          <a:xfrm>
            <a:off x="845126" y="1564881"/>
            <a:ext cx="10515599" cy="46142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mn-lt"/>
              </a:rPr>
              <a:t>Use of Exploratory Data Analysis and Interactive Visual Analytics resulted in the identification of variables for the classification features data set – such as Launch Site, Payload Mass, Orbit, Booster Version, and Landing Pad</a:t>
            </a:r>
          </a:p>
          <a:p>
            <a:pPr>
              <a:lnSpc>
                <a:spcPct val="100000"/>
              </a:lnSpc>
              <a:spcBef>
                <a:spcPts val="1400"/>
              </a:spcBef>
            </a:pPr>
            <a:r>
              <a:rPr lang="en-US" sz="2400" dirty="0">
                <a:solidFill>
                  <a:schemeClr val="accent3">
                    <a:lumMod val="25000"/>
                  </a:schemeClr>
                </a:solidFill>
                <a:latin typeface="+mn-lt"/>
              </a:rPr>
              <a:t>Among the four studied classification models, Decision Tree distinguished best between the different classes, with 83.3% prediction accuracy for ‘landed’ results and ‘did not land’ results</a:t>
            </a:r>
          </a:p>
          <a:p>
            <a:pPr>
              <a:lnSpc>
                <a:spcPct val="100000"/>
              </a:lnSpc>
              <a:spcBef>
                <a:spcPts val="1400"/>
              </a:spcBef>
            </a:pPr>
            <a:r>
              <a:rPr lang="en-US" sz="2400" dirty="0">
                <a:solidFill>
                  <a:schemeClr val="accent3">
                    <a:lumMod val="25000"/>
                  </a:schemeClr>
                </a:solidFill>
                <a:latin typeface="+mn-lt"/>
              </a:rPr>
              <a:t>Given the presented launch data, yes, using EDA and Predictive Analysis, </a:t>
            </a:r>
            <a:r>
              <a:rPr lang="en-US" sz="2400" dirty="0">
                <a:solidFill>
                  <a:schemeClr val="tx1"/>
                </a:solidFill>
              </a:rPr>
              <a:t>we can predict whether the Falcon 9 first stage will land successfully</a:t>
            </a:r>
            <a:endParaRPr lang="en-US" sz="2400" dirty="0">
              <a:solidFill>
                <a:schemeClr val="accent3">
                  <a:lumMod val="25000"/>
                </a:schemeClr>
              </a:solidFill>
              <a:latin typeface="+mn-lt"/>
            </a:endParaRPr>
          </a:p>
          <a:p>
            <a:pPr lvl="1"/>
            <a:endParaRPr lang="en-US" sz="2000" dirty="0">
              <a:latin typeface="+mn-lt"/>
            </a:endParaRPr>
          </a:p>
          <a:p>
            <a:pPr marL="457200" lvl="1" indent="0">
              <a:buNone/>
            </a:pPr>
            <a:endParaRPr lang="en-US" sz="2000" dirty="0">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appendix shows a few relevant assets created during this project (e.g., data sets)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 – Initial Launch Data Set</a:t>
            </a:r>
            <a:endParaRPr lang="en-US" dirty="0">
              <a:solidFill>
                <a:srgbClr val="0B49CB"/>
              </a:solidFill>
            </a:endParaRPr>
          </a:p>
        </p:txBody>
      </p:sp>
      <p:sp>
        <p:nvSpPr>
          <p:cNvPr id="8" name="Content Placeholder 3">
            <a:extLst>
              <a:ext uri="{FF2B5EF4-FFF2-40B4-BE49-F238E27FC236}">
                <a16:creationId xmlns:a16="http://schemas.microsoft.com/office/drawing/2014/main" id="{CFED936C-9811-E64C-98D6-D9B58CEF25F4}"/>
              </a:ext>
            </a:extLst>
          </p:cNvPr>
          <p:cNvSpPr txBox="1">
            <a:spLocks/>
          </p:cNvSpPr>
          <p:nvPr/>
        </p:nvSpPr>
        <p:spPr>
          <a:xfrm>
            <a:off x="1663338" y="5816009"/>
            <a:ext cx="8874033"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Shows first 10 records of the initial launch data set prior to data wrangling</a:t>
            </a:r>
          </a:p>
        </p:txBody>
      </p:sp>
      <p:pic>
        <p:nvPicPr>
          <p:cNvPr id="4" name="Picture 3" descr="Graphical user interface, table&#10;&#10;Description automatically generated">
            <a:extLst>
              <a:ext uri="{FF2B5EF4-FFF2-40B4-BE49-F238E27FC236}">
                <a16:creationId xmlns:a16="http://schemas.microsoft.com/office/drawing/2014/main" id="{8FA33FF2-A73E-2D40-B901-F68117A9BB38}"/>
              </a:ext>
            </a:extLst>
          </p:cNvPr>
          <p:cNvPicPr>
            <a:picLocks noChangeAspect="1"/>
          </p:cNvPicPr>
          <p:nvPr/>
        </p:nvPicPr>
        <p:blipFill>
          <a:blip r:embed="rId4"/>
          <a:stretch>
            <a:fillRect/>
          </a:stretch>
        </p:blipFill>
        <p:spPr>
          <a:xfrm>
            <a:off x="200302" y="1931023"/>
            <a:ext cx="11803761" cy="2900553"/>
          </a:xfrm>
          <a:prstGeom prst="rect">
            <a:avLst/>
          </a:prstGeom>
        </p:spPr>
      </p:pic>
    </p:spTree>
    <p:extLst>
      <p:ext uri="{BB962C8B-B14F-4D97-AF65-F5344CB8AC3E}">
        <p14:creationId xmlns:p14="http://schemas.microsoft.com/office/powerpoint/2010/main" val="4261618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2 – Launch Site Locations and Success Indicator</a:t>
            </a:r>
            <a:endParaRPr lang="en-US" dirty="0">
              <a:solidFill>
                <a:srgbClr val="0B49CB"/>
              </a:solidFill>
            </a:endParaRPr>
          </a:p>
        </p:txBody>
      </p:sp>
      <p:pic>
        <p:nvPicPr>
          <p:cNvPr id="3" name="Picture 2" descr="Table&#10;&#10;Description automatically generated">
            <a:extLst>
              <a:ext uri="{FF2B5EF4-FFF2-40B4-BE49-F238E27FC236}">
                <a16:creationId xmlns:a16="http://schemas.microsoft.com/office/drawing/2014/main" id="{5309AEAB-AC54-E14F-8D13-10EA2CA3C3E9}"/>
              </a:ext>
            </a:extLst>
          </p:cNvPr>
          <p:cNvPicPr>
            <a:picLocks noChangeAspect="1"/>
          </p:cNvPicPr>
          <p:nvPr/>
        </p:nvPicPr>
        <p:blipFill>
          <a:blip r:embed="rId4"/>
          <a:stretch>
            <a:fillRect/>
          </a:stretch>
        </p:blipFill>
        <p:spPr>
          <a:xfrm>
            <a:off x="3175000" y="1560914"/>
            <a:ext cx="5842000" cy="4140200"/>
          </a:xfrm>
          <a:prstGeom prst="rect">
            <a:avLst/>
          </a:prstGeom>
        </p:spPr>
      </p:pic>
      <p:sp>
        <p:nvSpPr>
          <p:cNvPr id="8" name="Content Placeholder 3">
            <a:extLst>
              <a:ext uri="{FF2B5EF4-FFF2-40B4-BE49-F238E27FC236}">
                <a16:creationId xmlns:a16="http://schemas.microsoft.com/office/drawing/2014/main" id="{CFED936C-9811-E64C-98D6-D9B58CEF25F4}"/>
              </a:ext>
            </a:extLst>
          </p:cNvPr>
          <p:cNvSpPr txBox="1">
            <a:spLocks/>
          </p:cNvSpPr>
          <p:nvPr/>
        </p:nvSpPr>
        <p:spPr>
          <a:xfrm>
            <a:off x="1280175" y="5955346"/>
            <a:ext cx="9640380" cy="40163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Shows Launch Site locations, success indicator and color marker for the Folium maps</a:t>
            </a:r>
          </a:p>
        </p:txBody>
      </p:sp>
    </p:spTree>
    <p:extLst>
      <p:ext uri="{BB962C8B-B14F-4D97-AF65-F5344CB8AC3E}">
        <p14:creationId xmlns:p14="http://schemas.microsoft.com/office/powerpoint/2010/main" val="3120252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3 – Classification – Features Data Set</a:t>
            </a:r>
            <a:endParaRPr lang="en-US" dirty="0">
              <a:solidFill>
                <a:srgbClr val="0B49CB"/>
              </a:solidFill>
            </a:endParaRPr>
          </a:p>
        </p:txBody>
      </p:sp>
      <p:sp>
        <p:nvSpPr>
          <p:cNvPr id="8" name="Content Placeholder 3">
            <a:extLst>
              <a:ext uri="{FF2B5EF4-FFF2-40B4-BE49-F238E27FC236}">
                <a16:creationId xmlns:a16="http://schemas.microsoft.com/office/drawing/2014/main" id="{CFED936C-9811-E64C-98D6-D9B58CEF25F4}"/>
              </a:ext>
            </a:extLst>
          </p:cNvPr>
          <p:cNvSpPr txBox="1">
            <a:spLocks/>
          </p:cNvSpPr>
          <p:nvPr/>
        </p:nvSpPr>
        <p:spPr>
          <a:xfrm>
            <a:off x="1280175" y="6301708"/>
            <a:ext cx="9640380" cy="40163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Shows columns in the features data set for machine learning launch outcome prediction</a:t>
            </a:r>
          </a:p>
        </p:txBody>
      </p:sp>
      <p:pic>
        <p:nvPicPr>
          <p:cNvPr id="4" name="Picture 3" descr="Text&#10;&#10;Description automatically generated">
            <a:extLst>
              <a:ext uri="{FF2B5EF4-FFF2-40B4-BE49-F238E27FC236}">
                <a16:creationId xmlns:a16="http://schemas.microsoft.com/office/drawing/2014/main" id="{E4E20929-1072-2F4B-BCB2-2AFA6075E1CC}"/>
              </a:ext>
            </a:extLst>
          </p:cNvPr>
          <p:cNvPicPr>
            <a:picLocks noChangeAspect="1"/>
          </p:cNvPicPr>
          <p:nvPr/>
        </p:nvPicPr>
        <p:blipFill>
          <a:blip r:embed="rId4"/>
          <a:stretch>
            <a:fillRect/>
          </a:stretch>
        </p:blipFill>
        <p:spPr>
          <a:xfrm>
            <a:off x="2172289" y="1560944"/>
            <a:ext cx="7849870" cy="4622800"/>
          </a:xfrm>
          <a:prstGeom prst="rect">
            <a:avLst/>
          </a:prstGeom>
        </p:spPr>
      </p:pic>
    </p:spTree>
    <p:extLst>
      <p:ext uri="{BB962C8B-B14F-4D97-AF65-F5344CB8AC3E}">
        <p14:creationId xmlns:p14="http://schemas.microsoft.com/office/powerpoint/2010/main" val="35604734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53149" y="1580808"/>
            <a:ext cx="10900622"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mn-lt"/>
              </a:rPr>
              <a:t>Data collection methodology: </a:t>
            </a:r>
            <a:r>
              <a:rPr lang="en-US" sz="8000" dirty="0">
                <a:solidFill>
                  <a:schemeClr val="bg2">
                    <a:lumMod val="50000"/>
                  </a:schemeClr>
                </a:solidFill>
                <a:latin typeface="+mn-lt"/>
              </a:rPr>
              <a:t>applied SpaceX REST API, targeting several endpoints to obtain Falcon 9 launch data; used BeautifulSoup to access HTML tables and obtain additional launch data</a:t>
            </a:r>
          </a:p>
          <a:p>
            <a:pPr>
              <a:lnSpc>
                <a:spcPct val="120000"/>
              </a:lnSpc>
              <a:spcBef>
                <a:spcPts val="1400"/>
              </a:spcBef>
            </a:pPr>
            <a:r>
              <a:rPr lang="en-US" sz="8800" dirty="0">
                <a:solidFill>
                  <a:schemeClr val="accent3">
                    <a:lumMod val="25000"/>
                  </a:schemeClr>
                </a:solidFill>
                <a:latin typeface="+mn-lt"/>
              </a:rPr>
              <a:t>Perform data wrangling: </a:t>
            </a:r>
            <a:r>
              <a:rPr lang="en-US" sz="8000" dirty="0">
                <a:solidFill>
                  <a:schemeClr val="bg2">
                    <a:lumMod val="50000"/>
                  </a:schemeClr>
                </a:solidFill>
                <a:latin typeface="+mn-lt"/>
              </a:rPr>
              <a:t>processed missing values, performed breakdown of launches by orbit, reviewed different booster landing outcomes to create a landing outcome training label (Y = 0 or 1)</a:t>
            </a:r>
          </a:p>
          <a:p>
            <a:pPr>
              <a:lnSpc>
                <a:spcPct val="120000"/>
              </a:lnSpc>
              <a:spcBef>
                <a:spcPts val="1400"/>
              </a:spcBef>
            </a:pPr>
            <a:r>
              <a:rPr lang="en-US" sz="8800" dirty="0">
                <a:solidFill>
                  <a:schemeClr val="accent3">
                    <a:lumMod val="25000"/>
                  </a:schemeClr>
                </a:solidFill>
                <a:latin typeface="+mn-lt"/>
              </a:rPr>
              <a:t>Perform exploratory data analysis (EDA) using visualization and SQL: </a:t>
            </a:r>
            <a:r>
              <a:rPr lang="en-US" sz="8000" dirty="0">
                <a:solidFill>
                  <a:schemeClr val="bg2">
                    <a:lumMod val="50000"/>
                  </a:schemeClr>
                </a:solidFill>
                <a:latin typeface="+mn-lt"/>
              </a:rPr>
              <a:t>identified features that affected landing outcome (e.g., launch site, payload) to include feature interactions</a:t>
            </a:r>
          </a:p>
          <a:p>
            <a:pPr>
              <a:lnSpc>
                <a:spcPct val="120000"/>
              </a:lnSpc>
              <a:spcBef>
                <a:spcPts val="1400"/>
              </a:spcBef>
            </a:pPr>
            <a:r>
              <a:rPr lang="en-US" sz="8800" dirty="0">
                <a:solidFill>
                  <a:schemeClr val="accent3">
                    <a:lumMod val="25000"/>
                  </a:schemeClr>
                </a:solidFill>
                <a:latin typeface="+mn-lt"/>
              </a:rPr>
              <a:t>Perform interactive visual analytics using Folium and Plotly Dash: </a:t>
            </a:r>
            <a:r>
              <a:rPr lang="en-US" sz="8000" dirty="0">
                <a:solidFill>
                  <a:schemeClr val="bg2">
                    <a:lumMod val="50000"/>
                  </a:schemeClr>
                </a:solidFill>
                <a:latin typeface="+mn-lt"/>
              </a:rPr>
              <a:t>used Folium to examine launch site proximities to help identify optimum location; used Dash to interactively examine launch site, booster version category, and payload relationships</a:t>
            </a:r>
          </a:p>
          <a:p>
            <a:pPr>
              <a:lnSpc>
                <a:spcPct val="120000"/>
              </a:lnSpc>
              <a:spcBef>
                <a:spcPts val="1400"/>
              </a:spcBef>
            </a:pPr>
            <a:r>
              <a:rPr lang="en-US" sz="8800" dirty="0">
                <a:solidFill>
                  <a:schemeClr val="accent3">
                    <a:lumMod val="25000"/>
                  </a:schemeClr>
                </a:solidFill>
                <a:latin typeface="+mn-lt"/>
              </a:rPr>
              <a:t>Perform predictive analysis using classification models: </a:t>
            </a:r>
            <a:r>
              <a:rPr lang="en-US" sz="8000" dirty="0">
                <a:solidFill>
                  <a:schemeClr val="bg2">
                    <a:lumMod val="50000"/>
                  </a:schemeClr>
                </a:solidFill>
                <a:latin typeface="+mn-lt"/>
              </a:rPr>
              <a:t>preprocessed data (e.g., standardized data and split into train and test subsets), used grid search method to find best hyperparameters with four classification algorithms, selected best algorithm prediction accuracy using confusion matrix </a:t>
            </a: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91789" y="1661661"/>
            <a:ext cx="4332618" cy="549049"/>
          </a:xfrm>
          <a:prstGeom prst="rect">
            <a:avLst/>
          </a:prstGeom>
          <a:ln>
            <a:no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Flowchart of SpaceX API calls</a:t>
            </a: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Graphical user interface, text, application, email&#10;&#10;Description automatically generated">
            <a:extLst>
              <a:ext uri="{FF2B5EF4-FFF2-40B4-BE49-F238E27FC236}">
                <a16:creationId xmlns:a16="http://schemas.microsoft.com/office/drawing/2014/main" id="{74AB3654-AC7F-0146-B833-CDBAFF7FAF25}"/>
              </a:ext>
            </a:extLst>
          </p:cNvPr>
          <p:cNvPicPr>
            <a:picLocks noChangeAspect="1"/>
          </p:cNvPicPr>
          <p:nvPr/>
        </p:nvPicPr>
        <p:blipFill>
          <a:blip r:embed="rId4"/>
          <a:stretch>
            <a:fillRect/>
          </a:stretch>
        </p:blipFill>
        <p:spPr>
          <a:xfrm>
            <a:off x="2070100" y="2416663"/>
            <a:ext cx="8051800" cy="2768600"/>
          </a:xfrm>
          <a:prstGeom prst="rect">
            <a:avLst/>
          </a:prstGeom>
        </p:spPr>
      </p:pic>
      <p:sp>
        <p:nvSpPr>
          <p:cNvPr id="9" name="TextBox 8">
            <a:extLst>
              <a:ext uri="{FF2B5EF4-FFF2-40B4-BE49-F238E27FC236}">
                <a16:creationId xmlns:a16="http://schemas.microsoft.com/office/drawing/2014/main" id="{B41BFBC5-BFA2-0A4B-A027-1D9F5481A1C7}"/>
              </a:ext>
            </a:extLst>
          </p:cNvPr>
          <p:cNvSpPr txBox="1"/>
          <p:nvPr/>
        </p:nvSpPr>
        <p:spPr>
          <a:xfrm>
            <a:off x="1526890" y="5641383"/>
            <a:ext cx="9132693" cy="369332"/>
          </a:xfrm>
          <a:prstGeom prst="rect">
            <a:avLst/>
          </a:prstGeom>
          <a:solidFill>
            <a:schemeClr val="accent4">
              <a:lumMod val="40000"/>
              <a:lumOff val="60000"/>
            </a:schemeClr>
          </a:solidFill>
        </p:spPr>
        <p:txBody>
          <a:bodyPr wrap="none" rtlCol="0">
            <a:spAutoFit/>
          </a:bodyPr>
          <a:lstStyle/>
          <a:p>
            <a:r>
              <a:rPr lang="en-US" dirty="0"/>
              <a:t>https://</a:t>
            </a:r>
            <a:r>
              <a:rPr lang="en-US" dirty="0" err="1"/>
              <a:t>github.com</a:t>
            </a:r>
            <a:r>
              <a:rPr lang="en-US" dirty="0"/>
              <a:t>/</a:t>
            </a:r>
            <a:r>
              <a:rPr lang="en-US" dirty="0" err="1"/>
              <a:t>rjohna</a:t>
            </a:r>
            <a:r>
              <a:rPr lang="en-US" dirty="0"/>
              <a:t>/IBM-Capstone-for-DS/blob/master/Data%20Collection%20API.ipynb</a:t>
            </a:r>
          </a:p>
        </p:txBody>
      </p:sp>
    </p:spTree>
    <p:extLst>
      <p:ext uri="{BB962C8B-B14F-4D97-AF65-F5344CB8AC3E}">
        <p14:creationId xmlns:p14="http://schemas.microsoft.com/office/powerpoint/2010/main" val="1367490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E9C9D3AA-C4B7-6E4A-8E4F-1C32708539C9}"/>
              </a:ext>
            </a:extLst>
          </p:cNvPr>
          <p:cNvSpPr txBox="1">
            <a:spLocks/>
          </p:cNvSpPr>
          <p:nvPr/>
        </p:nvSpPr>
        <p:spPr>
          <a:xfrm>
            <a:off x="1091788" y="1436036"/>
            <a:ext cx="5380263" cy="549049"/>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Flowchart of SpaceX Web Scraping Tasks</a:t>
            </a:r>
          </a:p>
          <a:p>
            <a:pPr marL="0" indent="0">
              <a:buFont typeface="Arial" panose="020B0604020202020204" pitchFamily="34" charset="0"/>
              <a:buNone/>
            </a:pPr>
            <a:endParaRPr lang="en-US" sz="2200" dirty="0">
              <a:solidFill>
                <a:srgbClr val="1C7DDB"/>
              </a:solidFill>
              <a:latin typeface="Abadi"/>
            </a:endParaRPr>
          </a:p>
        </p:txBody>
      </p:sp>
      <p:pic>
        <p:nvPicPr>
          <p:cNvPr id="10" name="Picture 9" descr="Text&#10;&#10;Description automatically generated">
            <a:extLst>
              <a:ext uri="{FF2B5EF4-FFF2-40B4-BE49-F238E27FC236}">
                <a16:creationId xmlns:a16="http://schemas.microsoft.com/office/drawing/2014/main" id="{FFE5149B-01A2-7841-B443-044EC7BCA053}"/>
              </a:ext>
            </a:extLst>
          </p:cNvPr>
          <p:cNvPicPr>
            <a:picLocks noChangeAspect="1"/>
          </p:cNvPicPr>
          <p:nvPr/>
        </p:nvPicPr>
        <p:blipFill>
          <a:blip r:embed="rId3"/>
          <a:stretch>
            <a:fillRect/>
          </a:stretch>
        </p:blipFill>
        <p:spPr>
          <a:xfrm>
            <a:off x="2667000" y="1836072"/>
            <a:ext cx="6858000" cy="4216400"/>
          </a:xfrm>
          <a:prstGeom prst="rect">
            <a:avLst/>
          </a:prstGeom>
        </p:spPr>
      </p:pic>
      <p:sp>
        <p:nvSpPr>
          <p:cNvPr id="12" name="TextBox 11">
            <a:extLst>
              <a:ext uri="{FF2B5EF4-FFF2-40B4-BE49-F238E27FC236}">
                <a16:creationId xmlns:a16="http://schemas.microsoft.com/office/drawing/2014/main" id="{0597C2C4-0684-1246-8A58-16B6CB3F3BA4}"/>
              </a:ext>
            </a:extLst>
          </p:cNvPr>
          <p:cNvSpPr txBox="1"/>
          <p:nvPr/>
        </p:nvSpPr>
        <p:spPr>
          <a:xfrm>
            <a:off x="629383" y="6374717"/>
            <a:ext cx="10929353" cy="369332"/>
          </a:xfrm>
          <a:prstGeom prst="rect">
            <a:avLst/>
          </a:prstGeom>
          <a:solidFill>
            <a:schemeClr val="accent4">
              <a:lumMod val="40000"/>
              <a:lumOff val="60000"/>
            </a:schemeClr>
          </a:solidFill>
        </p:spPr>
        <p:txBody>
          <a:bodyPr wrap="square" rtlCol="0">
            <a:spAutoFit/>
          </a:bodyPr>
          <a:lstStyle/>
          <a:p>
            <a:r>
              <a:rPr lang="en-US" dirty="0"/>
              <a:t>https://</a:t>
            </a:r>
            <a:r>
              <a:rPr lang="en-US" dirty="0" err="1"/>
              <a:t>github.com</a:t>
            </a:r>
            <a:r>
              <a:rPr lang="en-US" dirty="0"/>
              <a:t>/</a:t>
            </a:r>
            <a:r>
              <a:rPr lang="en-US" dirty="0" err="1"/>
              <a:t>rjohna</a:t>
            </a:r>
            <a:r>
              <a:rPr lang="en-US" dirty="0"/>
              <a:t>/IBM-Capstone-for-DS/blob/master/Data%20Collection%20-%20Web%20Scraping.ipynb</a:t>
            </a:r>
          </a:p>
        </p:txBody>
      </p:sp>
    </p:spTree>
    <p:extLst>
      <p:ext uri="{BB962C8B-B14F-4D97-AF65-F5344CB8AC3E}">
        <p14:creationId xmlns:p14="http://schemas.microsoft.com/office/powerpoint/2010/main" val="283998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0FD7D1C2-D7E6-EB4E-BD85-9C8F9B90C50A}"/>
              </a:ext>
            </a:extLst>
          </p:cNvPr>
          <p:cNvSpPr txBox="1">
            <a:spLocks/>
          </p:cNvSpPr>
          <p:nvPr/>
        </p:nvSpPr>
        <p:spPr>
          <a:xfrm>
            <a:off x="1091788" y="1436036"/>
            <a:ext cx="5380263" cy="549049"/>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solidFill>
                  <a:srgbClr val="1C7DDB"/>
                </a:solidFill>
                <a:latin typeface="Abadi"/>
              </a:rPr>
              <a:t>Flowchart of Data Wrangling Tasks</a:t>
            </a:r>
          </a:p>
          <a:p>
            <a:pPr marL="0" indent="0">
              <a:buFont typeface="Arial" panose="020B0604020202020204" pitchFamily="34" charset="0"/>
              <a:buNone/>
            </a:pPr>
            <a:endParaRPr lang="en-US" sz="2200" dirty="0">
              <a:solidFill>
                <a:srgbClr val="1C7DDB"/>
              </a:solidFill>
              <a:latin typeface="Abadi"/>
            </a:endParaRPr>
          </a:p>
        </p:txBody>
      </p:sp>
      <p:pic>
        <p:nvPicPr>
          <p:cNvPr id="3" name="Picture 2" descr="Graphical user interface, text, application, email&#10;&#10;Description automatically generated">
            <a:extLst>
              <a:ext uri="{FF2B5EF4-FFF2-40B4-BE49-F238E27FC236}">
                <a16:creationId xmlns:a16="http://schemas.microsoft.com/office/drawing/2014/main" id="{AF72BF91-0E08-FA49-B396-7833269E7C08}"/>
              </a:ext>
            </a:extLst>
          </p:cNvPr>
          <p:cNvPicPr>
            <a:picLocks noChangeAspect="1"/>
          </p:cNvPicPr>
          <p:nvPr/>
        </p:nvPicPr>
        <p:blipFill>
          <a:blip r:embed="rId4"/>
          <a:stretch>
            <a:fillRect/>
          </a:stretch>
        </p:blipFill>
        <p:spPr>
          <a:xfrm>
            <a:off x="2647950" y="2235200"/>
            <a:ext cx="6896100" cy="2387600"/>
          </a:xfrm>
          <a:prstGeom prst="rect">
            <a:avLst/>
          </a:prstGeom>
        </p:spPr>
      </p:pic>
      <p:sp>
        <p:nvSpPr>
          <p:cNvPr id="9" name="TextBox 8">
            <a:extLst>
              <a:ext uri="{FF2B5EF4-FFF2-40B4-BE49-F238E27FC236}">
                <a16:creationId xmlns:a16="http://schemas.microsoft.com/office/drawing/2014/main" id="{57186A8E-4026-C544-8978-6058475A4B6C}"/>
              </a:ext>
            </a:extLst>
          </p:cNvPr>
          <p:cNvSpPr txBox="1"/>
          <p:nvPr/>
        </p:nvSpPr>
        <p:spPr>
          <a:xfrm>
            <a:off x="629383" y="5353440"/>
            <a:ext cx="10929353" cy="369332"/>
          </a:xfrm>
          <a:prstGeom prst="rect">
            <a:avLst/>
          </a:prstGeom>
          <a:solidFill>
            <a:schemeClr val="accent4">
              <a:lumMod val="40000"/>
              <a:lumOff val="60000"/>
            </a:schemeClr>
          </a:solidFill>
        </p:spPr>
        <p:txBody>
          <a:bodyPr wrap="square" rtlCol="0">
            <a:spAutoFit/>
          </a:bodyPr>
          <a:lstStyle/>
          <a:p>
            <a:r>
              <a:rPr lang="en-US" dirty="0"/>
              <a:t>https://</a:t>
            </a:r>
            <a:r>
              <a:rPr lang="en-US" dirty="0" err="1"/>
              <a:t>github.com</a:t>
            </a:r>
            <a:r>
              <a:rPr lang="en-US" dirty="0"/>
              <a:t>/</a:t>
            </a:r>
            <a:r>
              <a:rPr lang="en-US" dirty="0" err="1"/>
              <a:t>rjohna</a:t>
            </a:r>
            <a:r>
              <a:rPr lang="en-US" dirty="0"/>
              <a:t>/IBM-Capstone-for-DS/blob/5848ce40a1c508da620c4bf93e45b1ccc85dfc38/</a:t>
            </a:r>
            <a:r>
              <a:rPr lang="en-US" dirty="0" err="1"/>
              <a:t>EDA.ipynb</a:t>
            </a:r>
            <a:endParaRPr lang="en-US" dirty="0"/>
          </a:p>
        </p:txBody>
      </p:sp>
    </p:spTree>
    <p:extLst>
      <p:ext uri="{BB962C8B-B14F-4D97-AF65-F5344CB8AC3E}">
        <p14:creationId xmlns:p14="http://schemas.microsoft.com/office/powerpoint/2010/main" val="50273667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4126</TotalTime>
  <Words>2759</Words>
  <Application>Microsoft Macintosh PowerPoint</Application>
  <PresentationFormat>Widescreen</PresentationFormat>
  <Paragraphs>261</Paragraphs>
  <Slides>52</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0" baseType="lpstr">
      <vt:lpstr>IBM Plex Mono Text</vt:lpstr>
      <vt:lpstr>Abadi</vt:lpstr>
      <vt:lpstr>Arial</vt:lpstr>
      <vt:lpstr>Calibri</vt:lpstr>
      <vt:lpstr>Calibri Light</vt:lpstr>
      <vt:lpstr>IBM Plex Mono SemiBold</vt:lpstr>
      <vt:lpstr>Custom Design</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Robert Anderson</cp:lastModifiedBy>
  <cp:revision>237</cp:revision>
  <dcterms:created xsi:type="dcterms:W3CDTF">2021-04-29T18:58:34Z</dcterms:created>
  <dcterms:modified xsi:type="dcterms:W3CDTF">2022-02-22T01:37:17Z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